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B50A5-0EF5-4260-A9F3-80CD3D4BF26D}" type="datetimeFigureOut">
              <a:rPr lang="fr-FR" smtClean="0"/>
              <a:pPr/>
              <a:t>23/11/2010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A3CEA-7F0C-4B81-8824-F760E4E5EF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Cereal</a:t>
            </a:r>
            <a:r>
              <a:rPr lang="fr-FR" dirty="0" smtClean="0"/>
              <a:t>  </a:t>
            </a:r>
            <a:r>
              <a:rPr lang="fr-FR" dirty="0" err="1" smtClean="0"/>
              <a:t>Economy</a:t>
            </a:r>
            <a:r>
              <a:rPr lang="fr-FR" dirty="0" smtClean="0"/>
              <a:t> in Nigeria and the </a:t>
            </a:r>
            <a:r>
              <a:rPr lang="fr-FR" dirty="0" err="1" smtClean="0"/>
              <a:t>Sub</a:t>
            </a:r>
            <a:r>
              <a:rPr lang="fr-FR" dirty="0" smtClean="0"/>
              <a:t> </a:t>
            </a:r>
            <a:r>
              <a:rPr lang="fr-FR" dirty="0" err="1" smtClean="0"/>
              <a:t>Regional</a:t>
            </a:r>
            <a:r>
              <a:rPr lang="fr-FR" dirty="0" smtClean="0"/>
              <a:t> Dimension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Workshop on the </a:t>
            </a:r>
            <a:r>
              <a:rPr lang="fr-FR" dirty="0" err="1" smtClean="0"/>
              <a:t>politics</a:t>
            </a:r>
            <a:r>
              <a:rPr lang="fr-FR" dirty="0" smtClean="0"/>
              <a:t> of </a:t>
            </a:r>
            <a:r>
              <a:rPr lang="fr-FR" dirty="0" err="1" smtClean="0"/>
              <a:t>cereals</a:t>
            </a:r>
            <a:r>
              <a:rPr lang="fr-FR" dirty="0" smtClean="0"/>
              <a:t> in </a:t>
            </a:r>
            <a:r>
              <a:rPr lang="fr-FR" dirty="0" err="1" smtClean="0"/>
              <a:t>in</a:t>
            </a:r>
            <a:r>
              <a:rPr lang="fr-FR" dirty="0" smtClean="0"/>
              <a:t> </a:t>
            </a:r>
            <a:r>
              <a:rPr lang="fr-FR" dirty="0" err="1" smtClean="0"/>
              <a:t>west</a:t>
            </a:r>
            <a:r>
              <a:rPr lang="fr-FR" dirty="0" smtClean="0"/>
              <a:t> </a:t>
            </a:r>
            <a:r>
              <a:rPr lang="fr-FR" dirty="0" err="1" smtClean="0"/>
              <a:t>africa</a:t>
            </a:r>
            <a:endParaRPr lang="fr-FR" dirty="0" smtClean="0"/>
          </a:p>
          <a:p>
            <a:r>
              <a:rPr lang="fr-FR" dirty="0" smtClean="0"/>
              <a:t>Ouagadougou, 23, 24 and 25 november2010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 </a:t>
            </a:r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listening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Agriculture in </a:t>
            </a:r>
            <a:r>
              <a:rPr lang="fr-FR" dirty="0" err="1" smtClean="0"/>
              <a:t>Nigerian</a:t>
            </a:r>
            <a:r>
              <a:rPr lang="fr-FR" dirty="0" smtClean="0"/>
              <a:t> </a:t>
            </a:r>
            <a:r>
              <a:rPr lang="fr-FR" dirty="0" err="1" smtClean="0"/>
              <a:t>Economy</a:t>
            </a:r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aims</a:t>
            </a:r>
            <a:r>
              <a:rPr lang="fr-FR" dirty="0" smtClean="0"/>
              <a:t> of Nigeria Agricultural Policy</a:t>
            </a:r>
          </a:p>
          <a:p>
            <a:r>
              <a:rPr lang="fr-FR" dirty="0" smtClean="0"/>
              <a:t>Trend in </a:t>
            </a:r>
            <a:r>
              <a:rPr lang="fr-FR" dirty="0" err="1" smtClean="0"/>
              <a:t>cereals</a:t>
            </a:r>
            <a:r>
              <a:rPr lang="fr-FR" dirty="0" smtClean="0"/>
              <a:t>  production in Nigeria</a:t>
            </a:r>
          </a:p>
          <a:p>
            <a:r>
              <a:rPr lang="fr-FR" dirty="0" smtClean="0"/>
              <a:t>Trade and Marketing of </a:t>
            </a:r>
            <a:r>
              <a:rPr lang="fr-FR" dirty="0" err="1" smtClean="0"/>
              <a:t>cereal</a:t>
            </a:r>
            <a:r>
              <a:rPr lang="fr-FR" dirty="0" smtClean="0"/>
              <a:t> in Nigeria</a:t>
            </a:r>
          </a:p>
          <a:p>
            <a:r>
              <a:rPr lang="fr-FR" dirty="0" err="1" smtClean="0"/>
              <a:t>Farmers</a:t>
            </a:r>
            <a:r>
              <a:rPr lang="fr-FR" dirty="0" smtClean="0"/>
              <a:t> Organisation in Nigeria Agriculture Production and Marketing</a:t>
            </a:r>
          </a:p>
          <a:p>
            <a:r>
              <a:rPr lang="fr-FR" dirty="0" smtClean="0"/>
              <a:t>Future of Agriculture in Nigeria </a:t>
            </a:r>
          </a:p>
          <a:p>
            <a:r>
              <a:rPr lang="fr-FR" dirty="0" smtClean="0"/>
              <a:t>Conclusion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1.  Agriculture in </a:t>
            </a:r>
            <a:r>
              <a:rPr lang="fr-FR" dirty="0" err="1" smtClean="0"/>
              <a:t>Nigerian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dirty="0" err="1" smtClean="0"/>
              <a:t>Economy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Agriculture </a:t>
            </a:r>
            <a:r>
              <a:rPr lang="fr-FR" dirty="0" err="1" smtClean="0"/>
              <a:t>remained</a:t>
            </a:r>
            <a:r>
              <a:rPr lang="fr-FR" dirty="0" smtClean="0"/>
              <a:t> the dominant </a:t>
            </a:r>
            <a:r>
              <a:rPr lang="fr-FR" dirty="0" err="1" smtClean="0"/>
              <a:t>sector</a:t>
            </a:r>
            <a:r>
              <a:rPr lang="fr-FR" dirty="0" smtClean="0"/>
              <a:t> of the </a:t>
            </a:r>
            <a:r>
              <a:rPr lang="fr-FR" dirty="0" err="1" smtClean="0"/>
              <a:t>economy</a:t>
            </a:r>
            <a:r>
              <a:rPr lang="fr-FR" dirty="0" smtClean="0"/>
              <a:t>  in 1981_2007  </a:t>
            </a:r>
            <a:r>
              <a:rPr lang="fr-FR" dirty="0" err="1" smtClean="0"/>
              <a:t>contributing</a:t>
            </a:r>
            <a:r>
              <a:rPr lang="fr-FR" dirty="0" smtClean="0"/>
              <a:t> about 35.58% </a:t>
            </a:r>
            <a:r>
              <a:rPr lang="fr-FR" dirty="0" err="1" smtClean="0"/>
              <a:t>share</a:t>
            </a:r>
            <a:r>
              <a:rPr lang="fr-FR" dirty="0" smtClean="0"/>
              <a:t> of the GDP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one of the major </a:t>
            </a:r>
            <a:r>
              <a:rPr lang="fr-FR" dirty="0" err="1" smtClean="0"/>
              <a:t>growth</a:t>
            </a:r>
            <a:r>
              <a:rPr lang="fr-FR" dirty="0" smtClean="0"/>
              <a:t> drivers of the </a:t>
            </a:r>
            <a:r>
              <a:rPr lang="fr-FR" dirty="0" err="1" smtClean="0"/>
              <a:t>economy</a:t>
            </a:r>
            <a:endParaRPr lang="fr-FR" dirty="0" smtClean="0"/>
          </a:p>
          <a:p>
            <a:r>
              <a:rPr lang="fr-FR" dirty="0" smtClean="0"/>
              <a:t>It </a:t>
            </a:r>
            <a:r>
              <a:rPr lang="fr-FR" dirty="0" err="1" smtClean="0"/>
              <a:t>employs</a:t>
            </a:r>
            <a:r>
              <a:rPr lang="fr-FR" dirty="0" smtClean="0"/>
              <a:t> about 70% of the labour force</a:t>
            </a:r>
          </a:p>
          <a:p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potentials</a:t>
            </a:r>
            <a:r>
              <a:rPr lang="fr-FR" dirty="0" smtClean="0"/>
              <a:t> are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given</a:t>
            </a:r>
            <a:r>
              <a:rPr lang="fr-FR" dirty="0" smtClean="0"/>
              <a:t> the </a:t>
            </a:r>
            <a:r>
              <a:rPr lang="fr-FR" dirty="0" err="1" smtClean="0"/>
              <a:t>level</a:t>
            </a:r>
            <a:r>
              <a:rPr lang="fr-FR" dirty="0" smtClean="0"/>
              <a:t> as </a:t>
            </a:r>
            <a:r>
              <a:rPr lang="fr-FR" dirty="0" err="1" smtClean="0"/>
              <a:t>well</a:t>
            </a:r>
            <a:r>
              <a:rPr lang="fr-FR" dirty="0" smtClean="0"/>
              <a:t> as the large </a:t>
            </a:r>
            <a:r>
              <a:rPr lang="fr-FR" dirty="0" err="1" smtClean="0"/>
              <a:t>market</a:t>
            </a:r>
            <a:r>
              <a:rPr lang="fr-FR" dirty="0"/>
              <a:t>.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2. The </a:t>
            </a:r>
            <a:r>
              <a:rPr lang="fr-FR" dirty="0" err="1" smtClean="0"/>
              <a:t>aim</a:t>
            </a:r>
            <a:r>
              <a:rPr lang="fr-FR" dirty="0" smtClean="0"/>
              <a:t> of Nigeria agriculture </a:t>
            </a:r>
            <a:r>
              <a:rPr lang="fr-FR" dirty="0" err="1" smtClean="0"/>
              <a:t>policy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err="1" smtClean="0"/>
              <a:t>Between</a:t>
            </a:r>
            <a:r>
              <a:rPr lang="fr-FR" dirty="0" smtClean="0"/>
              <a:t> 1970_ 1980</a:t>
            </a:r>
          </a:p>
          <a:p>
            <a:r>
              <a:rPr lang="fr-FR" dirty="0" smtClean="0"/>
              <a:t>The establishment of National </a:t>
            </a:r>
            <a:r>
              <a:rPr lang="fr-FR" dirty="0" err="1" smtClean="0"/>
              <a:t>Accelerated</a:t>
            </a:r>
            <a:r>
              <a:rPr lang="fr-FR" dirty="0" smtClean="0"/>
              <a:t> Food Production Programme (NAFPP)</a:t>
            </a:r>
          </a:p>
          <a:p>
            <a:r>
              <a:rPr lang="fr-FR" dirty="0" smtClean="0"/>
              <a:t>Establishment of </a:t>
            </a:r>
            <a:r>
              <a:rPr lang="fr-FR" dirty="0" err="1"/>
              <a:t>O</a:t>
            </a:r>
            <a:r>
              <a:rPr lang="fr-FR" dirty="0" err="1" smtClean="0"/>
              <a:t>peration</a:t>
            </a:r>
            <a:r>
              <a:rPr lang="fr-FR" dirty="0" smtClean="0"/>
              <a:t> </a:t>
            </a:r>
            <a:r>
              <a:rPr lang="fr-FR" dirty="0" err="1" smtClean="0"/>
              <a:t>Feed</a:t>
            </a:r>
            <a:r>
              <a:rPr lang="fr-FR" dirty="0" smtClean="0"/>
              <a:t> the Nation (OFN) Programmes</a:t>
            </a:r>
          </a:p>
          <a:p>
            <a:r>
              <a:rPr lang="fr-FR" dirty="0" smtClean="0"/>
              <a:t>Establishment </a:t>
            </a:r>
            <a:r>
              <a:rPr lang="fr-FR" dirty="0" err="1" smtClean="0"/>
              <a:t>ADPs</a:t>
            </a:r>
            <a:r>
              <a:rPr lang="fr-FR" dirty="0" smtClean="0"/>
              <a:t>  </a:t>
            </a:r>
            <a:r>
              <a:rPr lang="fr-FR" dirty="0" err="1" smtClean="0"/>
              <a:t>known</a:t>
            </a:r>
            <a:r>
              <a:rPr lang="fr-FR" dirty="0" smtClean="0"/>
              <a:t> as world Bank </a:t>
            </a:r>
            <a:r>
              <a:rPr lang="fr-FR" dirty="0" err="1" smtClean="0"/>
              <a:t>Projects</a:t>
            </a:r>
            <a:r>
              <a:rPr lang="fr-FR" dirty="0" smtClean="0"/>
              <a:t> etc.</a:t>
            </a:r>
          </a:p>
          <a:p>
            <a:endParaRPr lang="fr-FR" dirty="0" smtClean="0"/>
          </a:p>
          <a:p>
            <a:r>
              <a:rPr lang="fr-FR" dirty="0" err="1" smtClean="0"/>
              <a:t>Between</a:t>
            </a:r>
            <a:r>
              <a:rPr lang="fr-FR" dirty="0" smtClean="0"/>
              <a:t> 1990_ 2010</a:t>
            </a:r>
          </a:p>
          <a:p>
            <a:endParaRPr lang="fr-FR" dirty="0"/>
          </a:p>
          <a:p>
            <a:r>
              <a:rPr lang="fr-FR" dirty="0" smtClean="0"/>
              <a:t>Agricultural inputs </a:t>
            </a:r>
            <a:r>
              <a:rPr lang="fr-FR" dirty="0" err="1" smtClean="0"/>
              <a:t>such</a:t>
            </a:r>
            <a:r>
              <a:rPr lang="fr-FR" dirty="0" smtClean="0"/>
              <a:t> as </a:t>
            </a:r>
            <a:r>
              <a:rPr lang="fr-FR" dirty="0" err="1" smtClean="0"/>
              <a:t>fertilizers</a:t>
            </a:r>
            <a:r>
              <a:rPr lang="fr-FR" dirty="0" smtClean="0"/>
              <a:t> ,</a:t>
            </a:r>
            <a:r>
              <a:rPr lang="fr-FR" dirty="0" err="1" smtClean="0"/>
              <a:t>pesticides,herbicides</a:t>
            </a:r>
            <a:r>
              <a:rPr lang="fr-FR" dirty="0" smtClean="0"/>
              <a:t> and </a:t>
            </a:r>
            <a:r>
              <a:rPr lang="fr-FR" dirty="0" err="1" smtClean="0"/>
              <a:t>loans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given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heavily</a:t>
            </a:r>
            <a:r>
              <a:rPr lang="fr-FR" dirty="0" smtClean="0"/>
              <a:t> </a:t>
            </a:r>
            <a:r>
              <a:rPr lang="fr-FR" dirty="0" err="1" smtClean="0"/>
              <a:t>subsidized</a:t>
            </a:r>
            <a:r>
              <a:rPr lang="fr-FR" dirty="0" smtClean="0"/>
              <a:t> rates</a:t>
            </a:r>
          </a:p>
          <a:p>
            <a:r>
              <a:rPr lang="fr-FR" dirty="0" smtClean="0"/>
              <a:t>Encouragement of </a:t>
            </a:r>
            <a:r>
              <a:rPr lang="fr-FR" dirty="0" err="1" smtClean="0"/>
              <a:t>foreign</a:t>
            </a:r>
            <a:r>
              <a:rPr lang="fr-FR" dirty="0" smtClean="0"/>
              <a:t> </a:t>
            </a:r>
            <a:r>
              <a:rPr lang="fr-FR" dirty="0" err="1" smtClean="0"/>
              <a:t>investors</a:t>
            </a:r>
            <a:r>
              <a:rPr lang="fr-FR" dirty="0" smtClean="0"/>
              <a:t> and </a:t>
            </a:r>
            <a:r>
              <a:rPr lang="fr-FR" dirty="0" err="1" smtClean="0"/>
              <a:t>development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r>
              <a:rPr lang="fr-FR" dirty="0" smtClean="0"/>
              <a:t> in the </a:t>
            </a:r>
            <a:r>
              <a:rPr lang="fr-FR" dirty="0" err="1" smtClean="0"/>
              <a:t>feild</a:t>
            </a:r>
            <a:r>
              <a:rPr lang="fr-FR" dirty="0" smtClean="0"/>
              <a:t> of </a:t>
            </a:r>
            <a:r>
              <a:rPr lang="fr-FR" dirty="0" err="1" smtClean="0"/>
              <a:t>food</a:t>
            </a:r>
            <a:r>
              <a:rPr lang="fr-FR" dirty="0" smtClean="0"/>
              <a:t> and </a:t>
            </a:r>
            <a:r>
              <a:rPr lang="fr-FR" dirty="0" err="1" smtClean="0"/>
              <a:t>cereal</a:t>
            </a:r>
            <a:r>
              <a:rPr lang="fr-FR" dirty="0" smtClean="0"/>
              <a:t> production</a:t>
            </a:r>
          </a:p>
          <a:p>
            <a:r>
              <a:rPr lang="fr-FR" dirty="0" err="1" smtClean="0"/>
              <a:t>Encouaging</a:t>
            </a:r>
            <a:r>
              <a:rPr lang="fr-FR" dirty="0" smtClean="0"/>
              <a:t> the establishment of </a:t>
            </a:r>
            <a:r>
              <a:rPr lang="fr-FR" dirty="0" err="1" smtClean="0"/>
              <a:t>farmers</a:t>
            </a:r>
            <a:r>
              <a:rPr lang="fr-FR" dirty="0" smtClean="0"/>
              <a:t> Associations etc</a:t>
            </a:r>
            <a:r>
              <a:rPr lang="fr-FR" dirty="0"/>
              <a:t>.</a:t>
            </a:r>
            <a:r>
              <a:rPr lang="fr-FR" dirty="0" smtClean="0"/>
              <a:t> 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3. Trend of </a:t>
            </a:r>
            <a:r>
              <a:rPr lang="fr-FR" dirty="0" err="1" smtClean="0"/>
              <a:t>Céréals</a:t>
            </a:r>
            <a:r>
              <a:rPr lang="fr-FR" dirty="0" smtClean="0"/>
              <a:t> production in Nigeria 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The trend in production shows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cultivation</a:t>
            </a:r>
            <a:r>
              <a:rPr lang="fr-FR" dirty="0" smtClean="0"/>
              <a:t> and output of </a:t>
            </a:r>
            <a:r>
              <a:rPr lang="fr-FR" dirty="0" err="1" smtClean="0"/>
              <a:t>each</a:t>
            </a:r>
            <a:r>
              <a:rPr lang="fr-FR" dirty="0" smtClean="0"/>
              <a:t> of the </a:t>
            </a:r>
            <a:r>
              <a:rPr lang="fr-FR" dirty="0" err="1" smtClean="0"/>
              <a:t>cereals</a:t>
            </a:r>
            <a:r>
              <a:rPr lang="fr-FR" dirty="0" smtClean="0"/>
              <a:t> has been on the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2000_2010</a:t>
            </a:r>
          </a:p>
          <a:p>
            <a:r>
              <a:rPr lang="fr-FR" dirty="0" err="1" smtClean="0"/>
              <a:t>Maize</a:t>
            </a:r>
            <a:r>
              <a:rPr lang="fr-FR" dirty="0" smtClean="0"/>
              <a:t> has </a:t>
            </a:r>
            <a:r>
              <a:rPr lang="fr-FR" dirty="0" err="1" smtClean="0"/>
              <a:t>grown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</a:t>
            </a:r>
            <a:r>
              <a:rPr lang="fr-FR" dirty="0" err="1" smtClean="0"/>
              <a:t>low</a:t>
            </a:r>
            <a:r>
              <a:rPr lang="fr-FR" dirty="0" smtClean="0"/>
              <a:t> of 126% to 199% in 2010; Millet </a:t>
            </a:r>
            <a:r>
              <a:rPr lang="fr-FR" dirty="0" err="1" smtClean="0"/>
              <a:t>from</a:t>
            </a:r>
            <a:r>
              <a:rPr lang="fr-FR" dirty="0" smtClean="0"/>
              <a:t> 60% to 94%, </a:t>
            </a:r>
            <a:r>
              <a:rPr lang="fr-FR" dirty="0" err="1" smtClean="0"/>
              <a:t>rice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8à% to 127% </a:t>
            </a:r>
            <a:r>
              <a:rPr lang="fr-FR" dirty="0" err="1" smtClean="0"/>
              <a:t>etc</a:t>
            </a:r>
            <a:r>
              <a:rPr lang="fr-FR" dirty="0" smtClean="0"/>
              <a:t>:</a:t>
            </a:r>
          </a:p>
          <a:p>
            <a:r>
              <a:rPr lang="fr-FR" dirty="0" smtClean="0"/>
              <a:t>For inter </a:t>
            </a:r>
            <a:r>
              <a:rPr lang="fr-FR" dirty="0" err="1" smtClean="0"/>
              <a:t>crop</a:t>
            </a:r>
            <a:r>
              <a:rPr lang="fr-FR" dirty="0" smtClean="0"/>
              <a:t> </a:t>
            </a:r>
            <a:r>
              <a:rPr lang="fr-FR" dirty="0" err="1" smtClean="0"/>
              <a:t>maize</a:t>
            </a:r>
            <a:r>
              <a:rPr lang="fr-FR" dirty="0" smtClean="0"/>
              <a:t> has the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increase</a:t>
            </a:r>
            <a:r>
              <a:rPr lang="fr-FR" dirty="0" smtClean="0"/>
              <a:t> trend of 73%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compared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millet </a:t>
            </a:r>
            <a:r>
              <a:rPr lang="fr-FR" dirty="0" err="1" smtClean="0"/>
              <a:t>with</a:t>
            </a:r>
            <a:r>
              <a:rPr lang="fr-FR" dirty="0" smtClean="0"/>
              <a:t> 34%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5.Trade and marketing </a:t>
            </a:r>
            <a:r>
              <a:rPr lang="fr-FR" dirty="0" err="1" smtClean="0"/>
              <a:t>cereals</a:t>
            </a:r>
            <a:r>
              <a:rPr lang="fr-FR" dirty="0" smtClean="0"/>
              <a:t> in Nigeria(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Nigerian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divided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: rural </a:t>
            </a:r>
            <a:r>
              <a:rPr lang="fr-FR" dirty="0" err="1" smtClean="0"/>
              <a:t>markets</a:t>
            </a:r>
            <a:r>
              <a:rPr lang="fr-FR" dirty="0" smtClean="0"/>
              <a:t>, </a:t>
            </a:r>
            <a:r>
              <a:rPr lang="fr-FR" dirty="0" err="1" smtClean="0"/>
              <a:t>isolated</a:t>
            </a:r>
            <a:r>
              <a:rPr lang="fr-FR" dirty="0" smtClean="0"/>
              <a:t> </a:t>
            </a:r>
            <a:r>
              <a:rPr lang="fr-FR" dirty="0" err="1" smtClean="0"/>
              <a:t>markets,non</a:t>
            </a:r>
            <a:r>
              <a:rPr lang="fr-FR" dirty="0" smtClean="0"/>
              <a:t> </a:t>
            </a:r>
            <a:r>
              <a:rPr lang="fr-FR" dirty="0" err="1" smtClean="0"/>
              <a:t>isolated</a:t>
            </a:r>
            <a:r>
              <a:rPr lang="fr-FR" dirty="0" smtClean="0"/>
              <a:t> </a:t>
            </a:r>
            <a:r>
              <a:rPr lang="fr-FR" dirty="0" err="1" smtClean="0"/>
              <a:t>markets,urban</a:t>
            </a:r>
            <a:r>
              <a:rPr lang="fr-FR" dirty="0" smtClean="0"/>
              <a:t>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markets</a:t>
            </a:r>
            <a:r>
              <a:rPr lang="fr-FR" dirty="0" smtClean="0"/>
              <a:t>, and </a:t>
            </a:r>
            <a:r>
              <a:rPr lang="fr-FR" dirty="0" err="1" smtClean="0"/>
              <a:t>urban</a:t>
            </a:r>
            <a:r>
              <a:rPr lang="fr-FR" dirty="0" smtClean="0"/>
              <a:t> non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 smtClean="0"/>
              <a:t>markets</a:t>
            </a:r>
            <a:r>
              <a:rPr lang="fr-FR" dirty="0" smtClean="0"/>
              <a:t> as </a:t>
            </a:r>
            <a:r>
              <a:rPr lang="fr-FR" dirty="0" err="1" smtClean="0"/>
              <a:t>well</a:t>
            </a:r>
            <a:r>
              <a:rPr lang="fr-FR" dirty="0" smtClean="0"/>
              <a:t> as </a:t>
            </a:r>
            <a:r>
              <a:rPr lang="fr-FR" dirty="0" err="1" smtClean="0"/>
              <a:t>subregional</a:t>
            </a:r>
            <a:r>
              <a:rPr lang="fr-FR" dirty="0" smtClean="0"/>
              <a:t> </a:t>
            </a:r>
            <a:r>
              <a:rPr lang="fr-FR" dirty="0" err="1" smtClean="0"/>
              <a:t>markets</a:t>
            </a:r>
            <a:r>
              <a:rPr lang="fr-FR" dirty="0" smtClean="0"/>
              <a:t>:</a:t>
            </a:r>
          </a:p>
          <a:p>
            <a:r>
              <a:rPr lang="fr-FR" dirty="0" smtClean="0"/>
              <a:t>The main </a:t>
            </a:r>
            <a:r>
              <a:rPr lang="fr-FR" dirty="0" err="1" smtClean="0"/>
              <a:t>actors</a:t>
            </a:r>
            <a:r>
              <a:rPr lang="fr-FR" dirty="0" smtClean="0"/>
              <a:t> in the </a:t>
            </a:r>
            <a:r>
              <a:rPr lang="fr-FR" dirty="0" err="1" smtClean="0"/>
              <a:t>organizational</a:t>
            </a:r>
            <a:r>
              <a:rPr lang="fr-FR" dirty="0" smtClean="0"/>
              <a:t> structure of the </a:t>
            </a:r>
            <a:r>
              <a:rPr lang="fr-FR" dirty="0" err="1" smtClean="0"/>
              <a:t>Nigerian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markets</a:t>
            </a:r>
            <a:r>
              <a:rPr lang="fr-FR" dirty="0" smtClean="0"/>
              <a:t> are: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producers</a:t>
            </a:r>
            <a:r>
              <a:rPr lang="fr-FR" dirty="0" smtClean="0"/>
              <a:t>, </a:t>
            </a:r>
            <a:r>
              <a:rPr lang="fr-FR" dirty="0" err="1" smtClean="0"/>
              <a:t>retailers</a:t>
            </a:r>
            <a:r>
              <a:rPr lang="fr-FR" dirty="0" smtClean="0"/>
              <a:t>, </a:t>
            </a:r>
            <a:r>
              <a:rPr lang="fr-FR" dirty="0" err="1" smtClean="0"/>
              <a:t>commissioned</a:t>
            </a:r>
            <a:r>
              <a:rPr lang="fr-FR" dirty="0" smtClean="0"/>
              <a:t> agents, </a:t>
            </a:r>
            <a:r>
              <a:rPr lang="fr-FR" dirty="0" err="1" smtClean="0"/>
              <a:t>consumers</a:t>
            </a:r>
            <a:r>
              <a:rPr lang="fr-FR" dirty="0" smtClean="0"/>
              <a:t> and </a:t>
            </a:r>
            <a:r>
              <a:rPr lang="fr-FR" dirty="0" err="1" smtClean="0"/>
              <a:t>wholesalers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7 Marketing and </a:t>
            </a:r>
            <a:r>
              <a:rPr lang="fr-FR" dirty="0" err="1" smtClean="0"/>
              <a:t>trade</a:t>
            </a:r>
            <a:r>
              <a:rPr lang="fr-FR" dirty="0" smtClean="0"/>
              <a:t> </a:t>
            </a:r>
            <a:r>
              <a:rPr lang="fr-FR" dirty="0" err="1" smtClean="0"/>
              <a:t>policy</a:t>
            </a:r>
            <a:r>
              <a:rPr lang="fr-FR" dirty="0" smtClean="0"/>
              <a:t> in Nigeria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Provision of micro </a:t>
            </a:r>
            <a:r>
              <a:rPr lang="fr-FR" dirty="0" err="1" smtClean="0"/>
              <a:t>credit</a:t>
            </a:r>
            <a:r>
              <a:rPr lang="fr-FR" dirty="0" smtClean="0"/>
              <a:t> to </a:t>
            </a:r>
            <a:r>
              <a:rPr lang="fr-FR" dirty="0" err="1" smtClean="0"/>
              <a:t>farmers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 </a:t>
            </a:r>
            <a:r>
              <a:rPr lang="fr-FR" dirty="0" err="1" smtClean="0"/>
              <a:t>subsidised</a:t>
            </a:r>
            <a:r>
              <a:rPr lang="fr-FR" dirty="0" smtClean="0"/>
              <a:t> rate</a:t>
            </a:r>
          </a:p>
          <a:p>
            <a:r>
              <a:rPr lang="fr-FR" dirty="0" smtClean="0"/>
              <a:t>Price control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stabilzing</a:t>
            </a:r>
            <a:r>
              <a:rPr lang="fr-FR" dirty="0" smtClean="0"/>
              <a:t> </a:t>
            </a:r>
            <a:r>
              <a:rPr lang="fr-FR" dirty="0" err="1" smtClean="0"/>
              <a:t>prices</a:t>
            </a:r>
            <a:r>
              <a:rPr lang="fr-FR" dirty="0" smtClean="0"/>
              <a:t> for </a:t>
            </a:r>
            <a:r>
              <a:rPr lang="fr-FR" dirty="0" err="1" smtClean="0"/>
              <a:t>farm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endParaRPr lang="fr-FR" dirty="0" smtClean="0"/>
          </a:p>
          <a:p>
            <a:r>
              <a:rPr lang="fr-FR" dirty="0" smtClean="0"/>
              <a:t>Provision of infrastructures and </a:t>
            </a:r>
            <a:r>
              <a:rPr lang="fr-FR" dirty="0" err="1" smtClean="0"/>
              <a:t>facilities</a:t>
            </a:r>
            <a:r>
              <a:rPr lang="fr-FR" dirty="0" smtClean="0"/>
              <a:t> </a:t>
            </a:r>
            <a:r>
              <a:rPr lang="fr-FR" dirty="0" err="1" smtClean="0"/>
              <a:t>e;g</a:t>
            </a:r>
            <a:r>
              <a:rPr lang="fr-FR" dirty="0" smtClean="0"/>
              <a:t> silos</a:t>
            </a:r>
          </a:p>
          <a:p>
            <a:r>
              <a:rPr lang="fr-FR" dirty="0" err="1" smtClean="0"/>
              <a:t>Baning</a:t>
            </a:r>
            <a:r>
              <a:rPr lang="fr-FR" dirty="0" smtClean="0"/>
              <a:t>, quotas, </a:t>
            </a:r>
            <a:r>
              <a:rPr lang="fr-FR" dirty="0" err="1" smtClean="0"/>
              <a:t>tariffs</a:t>
            </a:r>
            <a:r>
              <a:rPr lang="fr-FR" dirty="0" smtClean="0"/>
              <a:t> </a:t>
            </a:r>
            <a:r>
              <a:rPr lang="fr-FR" dirty="0" err="1" smtClean="0"/>
              <a:t>etc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7The FO in Nigeria agricultural production and marketing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Types of FO on </a:t>
            </a:r>
            <a:r>
              <a:rPr lang="fr-FR" dirty="0" err="1" smtClean="0"/>
              <a:t>cereal</a:t>
            </a:r>
            <a:r>
              <a:rPr lang="fr-FR" dirty="0" smtClean="0"/>
              <a:t> production in Nigeria: Small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Farmers</a:t>
            </a:r>
            <a:r>
              <a:rPr lang="fr-FR" dirty="0" smtClean="0"/>
              <a:t> Association for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crops</a:t>
            </a:r>
            <a:r>
              <a:rPr lang="fr-FR" dirty="0" smtClean="0"/>
              <a:t>,  and Large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farmer</a:t>
            </a:r>
            <a:r>
              <a:rPr lang="fr-FR" dirty="0" smtClean="0"/>
              <a:t> association </a:t>
            </a:r>
          </a:p>
          <a:p>
            <a:r>
              <a:rPr lang="fr-FR" dirty="0" err="1" smtClean="0"/>
              <a:t>Roles</a:t>
            </a:r>
            <a:r>
              <a:rPr lang="fr-FR" dirty="0" smtClean="0"/>
              <a:t> of Fos: To </a:t>
            </a:r>
            <a:r>
              <a:rPr lang="fr-FR" dirty="0" err="1" smtClean="0"/>
              <a:t>obtain</a:t>
            </a:r>
            <a:r>
              <a:rPr lang="fr-FR" dirty="0" smtClean="0"/>
              <a:t> agricultural inputs </a:t>
            </a:r>
            <a:r>
              <a:rPr lang="fr-FR" dirty="0" err="1" smtClean="0"/>
              <a:t>at</a:t>
            </a:r>
            <a:r>
              <a:rPr lang="fr-FR" dirty="0" smtClean="0"/>
              <a:t> a </a:t>
            </a:r>
            <a:r>
              <a:rPr lang="fr-FR" dirty="0" err="1" smtClean="0"/>
              <a:t>subsidised</a:t>
            </a:r>
            <a:r>
              <a:rPr lang="fr-FR" dirty="0" smtClean="0"/>
              <a:t> and </a:t>
            </a:r>
            <a:r>
              <a:rPr lang="fr-FR" dirty="0" err="1" smtClean="0"/>
              <a:t>cheaper</a:t>
            </a:r>
            <a:r>
              <a:rPr lang="fr-FR" dirty="0" smtClean="0"/>
              <a:t> </a:t>
            </a:r>
            <a:r>
              <a:rPr lang="fr-FR" dirty="0" err="1" smtClean="0"/>
              <a:t>rate,Save</a:t>
            </a:r>
            <a:r>
              <a:rPr lang="fr-FR" dirty="0" smtClean="0"/>
              <a:t> </a:t>
            </a:r>
            <a:r>
              <a:rPr lang="fr-FR" dirty="0" err="1" smtClean="0"/>
              <a:t>farmers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charges of </a:t>
            </a:r>
            <a:r>
              <a:rPr lang="fr-FR" dirty="0" err="1" smtClean="0"/>
              <a:t>middlemen</a:t>
            </a:r>
            <a:r>
              <a:rPr lang="fr-FR" dirty="0" smtClean="0"/>
              <a:t>, Encourage the habit of </a:t>
            </a:r>
            <a:r>
              <a:rPr lang="fr-FR" dirty="0" err="1" smtClean="0"/>
              <a:t>thrift</a:t>
            </a:r>
            <a:r>
              <a:rPr lang="fr-FR" dirty="0" smtClean="0"/>
              <a:t> and </a:t>
            </a:r>
            <a:r>
              <a:rPr lang="fr-FR" dirty="0" err="1" smtClean="0"/>
              <a:t>savings</a:t>
            </a:r>
            <a:r>
              <a:rPr lang="fr-FR" dirty="0" smtClean="0"/>
              <a:t>, To </a:t>
            </a:r>
            <a:r>
              <a:rPr lang="fr-FR" dirty="0" err="1" smtClean="0"/>
              <a:t>bring</a:t>
            </a:r>
            <a:r>
              <a:rPr lang="fr-FR" dirty="0" smtClean="0"/>
              <a:t> </a:t>
            </a:r>
            <a:r>
              <a:rPr lang="fr-FR" dirty="0" err="1" smtClean="0"/>
              <a:t>farmers</a:t>
            </a:r>
            <a:r>
              <a:rPr lang="fr-FR" dirty="0" smtClean="0"/>
              <a:t> close to </a:t>
            </a:r>
            <a:r>
              <a:rPr lang="fr-FR" dirty="0" err="1" smtClean="0"/>
              <a:t>Government,To</a:t>
            </a:r>
            <a:r>
              <a:rPr lang="fr-FR" dirty="0" smtClean="0"/>
              <a:t> control the </a:t>
            </a:r>
            <a:r>
              <a:rPr lang="fr-FR" dirty="0" err="1" smtClean="0"/>
              <a:t>price</a:t>
            </a:r>
            <a:r>
              <a:rPr lang="fr-FR" dirty="0" smtClean="0"/>
              <a:t> of </a:t>
            </a:r>
            <a:r>
              <a:rPr lang="fr-FR" dirty="0" err="1" smtClean="0"/>
              <a:t>cereals</a:t>
            </a:r>
            <a:r>
              <a:rPr lang="fr-FR" dirty="0" smtClean="0"/>
              <a:t> in the </a:t>
            </a:r>
            <a:r>
              <a:rPr lang="fr-FR" dirty="0" err="1" smtClean="0"/>
              <a:t>market</a:t>
            </a:r>
            <a:r>
              <a:rPr lang="fr-FR" dirty="0" smtClean="0"/>
              <a:t>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locally</a:t>
            </a:r>
            <a:r>
              <a:rPr lang="fr-FR" dirty="0" smtClean="0"/>
              <a:t> and </a:t>
            </a:r>
            <a:r>
              <a:rPr lang="fr-FR" dirty="0" err="1" smtClean="0"/>
              <a:t>internationally</a:t>
            </a:r>
            <a:r>
              <a:rPr lang="fr-FR" dirty="0"/>
              <a:t> </a:t>
            </a:r>
            <a:r>
              <a:rPr lang="fr-FR" dirty="0" smtClean="0"/>
              <a:t>etc</a:t>
            </a:r>
            <a:r>
              <a:rPr lang="fr-FR" dirty="0"/>
              <a:t>.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9The future of Nigeria </a:t>
            </a:r>
            <a:r>
              <a:rPr lang="fr-FR" dirty="0" err="1" smtClean="0"/>
              <a:t>cereals</a:t>
            </a:r>
            <a:r>
              <a:rPr lang="fr-FR" dirty="0" smtClean="0"/>
              <a:t> </a:t>
            </a:r>
            <a:r>
              <a:rPr lang="fr-FR" dirty="0" err="1" smtClean="0"/>
              <a:t>economy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Nigerian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economy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continue to </a:t>
            </a:r>
            <a:r>
              <a:rPr lang="fr-FR" dirty="0" err="1" smtClean="0"/>
              <a:t>be</a:t>
            </a:r>
            <a:r>
              <a:rPr lang="fr-FR" dirty="0" smtClean="0"/>
              <a:t> the </a:t>
            </a:r>
            <a:r>
              <a:rPr lang="fr-FR" dirty="0" err="1" smtClean="0"/>
              <a:t>granary</a:t>
            </a:r>
            <a:r>
              <a:rPr lang="fr-FR" dirty="0" smtClean="0"/>
              <a:t> of </a:t>
            </a:r>
            <a:r>
              <a:rPr lang="fr-FR" dirty="0" err="1" smtClean="0"/>
              <a:t>food</a:t>
            </a:r>
            <a:r>
              <a:rPr lang="fr-FR" dirty="0" smtClean="0"/>
              <a:t> </a:t>
            </a:r>
            <a:r>
              <a:rPr lang="fr-FR" dirty="0" err="1" smtClean="0"/>
              <a:t>security</a:t>
            </a:r>
            <a:r>
              <a:rPr lang="fr-FR" dirty="0" smtClean="0"/>
              <a:t> in the </a:t>
            </a:r>
            <a:r>
              <a:rPr lang="fr-FR" dirty="0" err="1" smtClean="0"/>
              <a:t>Eastern</a:t>
            </a:r>
            <a:r>
              <a:rPr lang="fr-FR" dirty="0" smtClean="0"/>
              <a:t> </a:t>
            </a:r>
            <a:r>
              <a:rPr lang="fr-FR" dirty="0" err="1" smtClean="0"/>
              <a:t>subregion</a:t>
            </a:r>
            <a:r>
              <a:rPr lang="fr-FR" dirty="0" smtClean="0"/>
              <a:t> of West </a:t>
            </a:r>
            <a:r>
              <a:rPr lang="fr-FR" dirty="0" err="1" smtClean="0"/>
              <a:t>Africa</a:t>
            </a:r>
            <a:r>
              <a:rPr lang="fr-FR" dirty="0" smtClean="0"/>
              <a:t> for </a:t>
            </a:r>
            <a:r>
              <a:rPr lang="fr-FR" dirty="0" err="1" smtClean="0"/>
              <a:t>some</a:t>
            </a:r>
            <a:r>
              <a:rPr lang="fr-FR" dirty="0" smtClean="0"/>
              <a:t> time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most</a:t>
            </a:r>
            <a:r>
              <a:rPr lang="fr-FR" dirty="0" smtClean="0"/>
              <a:t> dominant and </a:t>
            </a:r>
            <a:r>
              <a:rPr lang="fr-FR" dirty="0" err="1" smtClean="0"/>
              <a:t>contributed</a:t>
            </a:r>
            <a:r>
              <a:rPr lang="fr-FR" dirty="0" smtClean="0"/>
              <a:t> a </a:t>
            </a:r>
            <a:r>
              <a:rPr lang="fr-FR" dirty="0" err="1" smtClean="0"/>
              <a:t>substantial</a:t>
            </a:r>
            <a:r>
              <a:rPr lang="fr-FR" dirty="0" smtClean="0"/>
              <a:t> </a:t>
            </a:r>
            <a:r>
              <a:rPr lang="fr-FR" dirty="0" err="1" smtClean="0"/>
              <a:t>supply</a:t>
            </a:r>
            <a:r>
              <a:rPr lang="fr-FR" dirty="0" smtClean="0"/>
              <a:t> of the </a:t>
            </a:r>
            <a:r>
              <a:rPr lang="fr-FR" dirty="0" err="1" smtClean="0"/>
              <a:t>regions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endParaRPr lang="fr-FR" dirty="0" smtClean="0"/>
          </a:p>
          <a:p>
            <a:r>
              <a:rPr lang="fr-FR" dirty="0" smtClean="0"/>
              <a:t>The prospects for the </a:t>
            </a:r>
            <a:r>
              <a:rPr lang="fr-FR" dirty="0" err="1" smtClean="0"/>
              <a:t>development</a:t>
            </a:r>
            <a:r>
              <a:rPr lang="fr-FR" dirty="0" smtClean="0"/>
              <a:t> of the </a:t>
            </a:r>
            <a:r>
              <a:rPr lang="fr-FR" dirty="0" err="1" smtClean="0"/>
              <a:t>Nigerian</a:t>
            </a:r>
            <a:r>
              <a:rPr lang="fr-FR" dirty="0" smtClean="0"/>
              <a:t> </a:t>
            </a:r>
            <a:r>
              <a:rPr lang="fr-FR" dirty="0" err="1" smtClean="0"/>
              <a:t>cereal</a:t>
            </a:r>
            <a:r>
              <a:rPr lang="fr-FR" dirty="0" smtClean="0"/>
              <a:t> </a:t>
            </a:r>
            <a:r>
              <a:rPr lang="fr-FR" dirty="0" err="1" smtClean="0"/>
              <a:t>sector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r>
              <a:rPr lang="fr-FR" dirty="0" smtClean="0"/>
              <a:t> 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government</a:t>
            </a:r>
            <a:r>
              <a:rPr lang="fr-FR" dirty="0" smtClean="0"/>
              <a:t> active </a:t>
            </a:r>
            <a:r>
              <a:rPr lang="fr-FR" dirty="0" err="1" smtClean="0"/>
              <a:t>role</a:t>
            </a:r>
            <a:r>
              <a:rPr lang="fr-FR" dirty="0" smtClean="0"/>
              <a:t> in </a:t>
            </a:r>
            <a:r>
              <a:rPr lang="fr-FR" dirty="0" err="1" smtClean="0"/>
              <a:t>supporting</a:t>
            </a:r>
            <a:r>
              <a:rPr lang="fr-FR" dirty="0" smtClean="0"/>
              <a:t> the </a:t>
            </a:r>
            <a:r>
              <a:rPr lang="fr-FR" dirty="0" err="1" smtClean="0"/>
              <a:t>sectyor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aid</a:t>
            </a:r>
            <a:r>
              <a:rPr lang="fr-FR" dirty="0" smtClean="0"/>
              <a:t> of the </a:t>
            </a:r>
            <a:r>
              <a:rPr lang="fr-FR" dirty="0" err="1" smtClean="0"/>
              <a:t>development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r>
              <a:rPr lang="fr-FR" dirty="0" smtClean="0"/>
              <a:t>: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Affichage à l'écran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The Cereal  Economy in Nigeria and the Sub Regional Dimension </vt:lpstr>
      <vt:lpstr>summary</vt:lpstr>
      <vt:lpstr>1.  Agriculture in Nigerian  Economy</vt:lpstr>
      <vt:lpstr>2. The aim of Nigeria agriculture policy </vt:lpstr>
      <vt:lpstr>3. Trend of Céréals production in Nigeria  </vt:lpstr>
      <vt:lpstr>5.Trade and marketing cereals in Nigeria(</vt:lpstr>
      <vt:lpstr> 7 Marketing and trade policy in Nigeria </vt:lpstr>
      <vt:lpstr>7The FO in Nigeria agricultural production and marketing </vt:lpstr>
      <vt:lpstr>9The future of Nigeria cereals economy 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cereal economy in Nigeria and the sub regional dimension</dc:title>
  <dc:creator>Windows User</dc:creator>
  <cp:lastModifiedBy>Windows User</cp:lastModifiedBy>
  <cp:revision>3</cp:revision>
  <dcterms:created xsi:type="dcterms:W3CDTF">2010-11-22T18:39:50Z</dcterms:created>
  <dcterms:modified xsi:type="dcterms:W3CDTF">2010-11-23T08:55:19Z</dcterms:modified>
</cp:coreProperties>
</file>