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  <p:sldMasterId id="2147483729" r:id="rId2"/>
  </p:sldMasterIdLst>
  <p:notesMasterIdLst>
    <p:notesMasterId r:id="rId19"/>
  </p:notesMasterIdLst>
  <p:sldIdLst>
    <p:sldId id="272" r:id="rId3"/>
    <p:sldId id="27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5F33818-3852-484B-A603-EA5459955048}" type="datetimeFigureOut">
              <a:rPr lang="fr-FR"/>
              <a:pPr>
                <a:defRPr/>
              </a:pPr>
              <a:t>22/11/2010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827C618-3F26-4957-802D-14D6638C4DE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64516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21A75E7-1A56-480E-A9B2-DE2AEBEFC858}" type="slidenum">
              <a:rPr lang="fr-FR" sz="1200">
                <a:latin typeface="Calibri" pitchFamily="34" charset="0"/>
              </a:rPr>
              <a:pPr algn="r"/>
              <a:t>2</a:t>
            </a:fld>
            <a:endParaRPr lang="fr-FR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3584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7B1EC5-FBBD-4B6B-984B-D94F6F87C772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3789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D13F4E-3434-447E-A35D-481030759589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3993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DB84CE1-DD21-4150-B25D-AAF5152FDC07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4198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714F46-E966-4610-A028-F293B38ABF35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440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8F2A9F-8ACA-45EC-9400-A1921285646E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4608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C09090-D1E5-41AD-B7F8-81468C391F44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1945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D9E913-EC2E-4D09-81BC-639D40A58D0D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150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06D7940-B4DA-4C25-9FFF-7F20EA1C7A4D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A3303BA-4E86-4512-9394-338B6E7D1252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115C2C9-0561-41AC-9788-BE588E2E647D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765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0739D0D-D29F-44D4-A3C7-00FAFD27A3AB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2969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F31645-256F-40CE-B8CD-A010E77D044E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14C154C-2F76-4597-ACC0-16C6E9399138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3379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3EA224-3283-4620-9F45-1F8FCBC1E7B5}" type="slidenum">
              <a:rPr lang="fr-F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fr-FR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C17753FE-0997-49F2-A50D-C10F5CFF8509}" type="datetimeFigureOut">
              <a:rPr lang="fr-FR"/>
              <a:pPr/>
              <a:t>22/11/2010</a:t>
            </a:fld>
            <a:endParaRPr lang="fr-FR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AD45CB3-85D8-46EE-A20E-7F4B5C528A05}" type="slidenum">
              <a:rPr lang="fr-FR"/>
              <a:pPr/>
              <a:t>‹N°›</a:t>
            </a:fld>
            <a:endParaRPr lang="fr-FR"/>
          </a:p>
        </p:txBody>
      </p:sp>
      <p:grpSp>
        <p:nvGrpSpPr>
          <p:cNvPr id="68615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68616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8617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8618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056A04-0F5E-4FA5-A79B-4459BA8C822B}" type="datetimeFigureOut">
              <a:rPr lang="fr-FR"/>
              <a:pPr/>
              <a:t>22/11/2010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0FF69-C353-4A6D-99E2-1B2013AB466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87774A-7A21-4FC9-937C-75DB9FC0C563}" type="datetimeFigureOut">
              <a:rPr lang="fr-FR"/>
              <a:pPr/>
              <a:t>22/11/2010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9CD70-B005-41AA-81CE-9D1D40434FC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7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DBBF2-B0BD-4931-B2AD-C404F4906311}" type="datetimeFigureOut">
              <a:rPr lang="fr-FR"/>
              <a:pPr>
                <a:defRPr/>
              </a:pPr>
              <a:t>22/11/2010</a:t>
            </a:fld>
            <a:endParaRPr lang="fr-FR"/>
          </a:p>
        </p:txBody>
      </p:sp>
      <p:sp>
        <p:nvSpPr>
          <p:cNvPr id="8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5BB04D5-75D8-45BB-8D6E-1074E7DD532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9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609600" y="6248400"/>
            <a:ext cx="54213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2D28C96-4BE5-4C72-A2A2-CB5D2FF4FE71}" type="datetimeFigureOut">
              <a:rPr lang="fr-FR"/>
              <a:pPr>
                <a:defRPr/>
              </a:pPr>
              <a:t>22/11/2010</a:t>
            </a:fld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1"/>
          </p:nvPr>
        </p:nvSpPr>
        <p:spPr>
          <a:xfrm>
            <a:off x="0" y="1271588"/>
            <a:ext cx="533400" cy="24447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C63CEE9-30B1-4D34-87B9-0B45532863F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609600" y="6248400"/>
            <a:ext cx="5421313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FC5CAF8-9054-4998-B3BE-82B4495C4711}" type="datetimeFigureOut">
              <a:rPr lang="fr-FR"/>
              <a:pPr>
                <a:defRPr/>
              </a:pPr>
              <a:t>22/11/2010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>
          <a:xfrm>
            <a:off x="0" y="1271588"/>
            <a:ext cx="533400" cy="24447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37F88AF-E752-4AE1-A0D4-4AC5819B06B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609600" y="6248400"/>
            <a:ext cx="5421313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3385C-882A-4E6A-AED2-E2C5C2DC3093}" type="datetimeFigureOut">
              <a:rPr lang="fr-FR"/>
              <a:pPr>
                <a:defRPr/>
              </a:pPr>
              <a:t>22/11/2010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54213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CE83A52-E9EF-414A-AFF6-AAFCF5C95B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9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D0054E4-D1AB-42E7-8A64-6443C908C09E}" type="datetimeFigureOut">
              <a:rPr lang="fr-FR"/>
              <a:pPr>
                <a:defRPr/>
              </a:pPr>
              <a:t>22/11/2010</a:t>
            </a:fld>
            <a:endParaRPr lang="fr-FR"/>
          </a:p>
        </p:txBody>
      </p:sp>
      <p:sp>
        <p:nvSpPr>
          <p:cNvPr id="10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/>
            </a:lvl1pPr>
          </a:lstStyle>
          <a:p>
            <a:pPr>
              <a:defRPr/>
            </a:pPr>
            <a:fld id="{D7D9B810-AAFD-4D6D-B2A2-96EE65A45B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1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F823E-8C31-4191-8A2A-DB3C6E4310E5}" type="datetimeFigureOut">
              <a:rPr lang="fr-FR"/>
              <a:pPr>
                <a:defRPr/>
              </a:pPr>
              <a:t>22/11/2010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412A1-1D7C-4542-BCF0-E0BA00D7FE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447F76-1DBA-4466-A39F-7EF9CC264526}" type="datetimeFigureOut">
              <a:rPr lang="fr-FR"/>
              <a:pPr/>
              <a:t>22/11/2010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2DB058-9B1C-4C83-80D2-1667BC2F0C3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1AB8CC-310E-497A-A4B5-AFA3B1516DC9}" type="datetimeFigureOut">
              <a:rPr lang="fr-FR"/>
              <a:pPr/>
              <a:t>22/11/2010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A10752-8FDA-46BE-8AAC-C49B473EAB1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0088B0-8DD8-4EF1-9F8D-35BDE685841A}" type="datetimeFigureOut">
              <a:rPr lang="fr-FR"/>
              <a:pPr/>
              <a:t>22/11/2010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52FB68-7A06-4CF1-8D87-7B9FD6DC781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A881EF-4BDC-4A69-AB75-9112FCE4B7BE}" type="datetimeFigureOut">
              <a:rPr lang="fr-FR"/>
              <a:pPr/>
              <a:t>22/11/2010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1E941-776B-4FB3-9C8C-0C80E9AC9B1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B00642-A4AD-4007-8FA2-BCFDF32E90C4}" type="datetimeFigureOut">
              <a:rPr lang="fr-FR"/>
              <a:pPr/>
              <a:t>22/11/2010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D0EDA-0B37-4BC6-A42B-4D7D00B4DAE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0695C8-15D2-4681-AA0D-0022B8127BBB}" type="datetimeFigureOut">
              <a:rPr lang="fr-FR"/>
              <a:pPr/>
              <a:t>22/11/2010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19BD8D-D5DB-4971-B961-14E831FDC85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A26F0D-CCE0-45F4-9C7C-F6613261BEF3}" type="datetimeFigureOut">
              <a:rPr lang="fr-FR"/>
              <a:pPr/>
              <a:t>22/11/2010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11B271-D096-4766-993A-16139A4B76C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6E5D03-DB12-4DCD-BC7B-D7763BAA2DBE}" type="datetimeFigureOut">
              <a:rPr lang="fr-FR"/>
              <a:pPr/>
              <a:t>22/11/2010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475C7-6967-4D74-B8DA-E60723D1FA5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fld id="{7749C05D-B6C3-43FC-939C-EE7226265A9C}" type="datetimeFigureOut">
              <a:rPr lang="fr-FR"/>
              <a:pPr/>
              <a:t>22/11/2010</a:t>
            </a:fld>
            <a:endParaRPr lang="fr-FR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FCA6FA2E-D861-488D-9D6B-C78C71417B7A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67591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 sz="2400">
              <a:latin typeface="Times New Roman" pitchFamily="18" charset="0"/>
            </a:endParaRPr>
          </a:p>
        </p:txBody>
      </p:sp>
      <p:sp>
        <p:nvSpPr>
          <p:cNvPr id="67592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7593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 sz="2400">
              <a:latin typeface="Times New Roman" pitchFamily="18" charset="0"/>
            </a:endParaRPr>
          </a:p>
        </p:txBody>
      </p:sp>
      <p:sp>
        <p:nvSpPr>
          <p:cNvPr id="67594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Espace réservé du titre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en-US" smtClean="0"/>
          </a:p>
        </p:txBody>
      </p:sp>
      <p:sp>
        <p:nvSpPr>
          <p:cNvPr id="53254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553200" y="6248400"/>
            <a:ext cx="2209800" cy="365125"/>
          </a:xfrm>
          <a:prstGeom prst="rect">
            <a:avLst/>
          </a:prstGeom>
        </p:spPr>
        <p:txBody>
          <a:bodyPr vert="horz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C512A4-D763-41CC-9582-28E18F4AA5AA}" type="datetimeFigureOut">
              <a:rPr lang="fr-FR"/>
              <a:pPr>
                <a:defRPr/>
              </a:pPr>
              <a:t>22/11/2010</a:t>
            </a:fld>
            <a:endParaRPr lang="fr-FR"/>
          </a:p>
        </p:txBody>
      </p:sp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5573713" cy="365125"/>
          </a:xfrm>
          <a:prstGeom prst="rect">
            <a:avLst/>
          </a:prstGeom>
        </p:spPr>
        <p:txBody>
          <a:bodyPr vert="horz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 rot="5400000">
            <a:off x="5989638" y="144462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FC0B14-CD11-4444-B583-A16E326FC6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133600"/>
            <a:ext cx="7772400" cy="4319588"/>
          </a:xfrm>
        </p:spPr>
        <p:txBody>
          <a:bodyPr/>
          <a:lstStyle/>
          <a:p>
            <a:r>
              <a:rPr lang="fr-FR" sz="3400" b="1">
                <a:solidFill>
                  <a:srgbClr val="000099"/>
                </a:solidFill>
              </a:rPr>
              <a:t>Le développement des filières céréalières en Afrique de l’Ouest</a:t>
            </a:r>
            <a:r>
              <a:rPr lang="fr-FR" sz="4300">
                <a:solidFill>
                  <a:srgbClr val="000099"/>
                </a:solidFill>
              </a:rPr>
              <a:t/>
            </a:r>
            <a:br>
              <a:rPr lang="fr-FR" sz="4300">
                <a:solidFill>
                  <a:srgbClr val="000099"/>
                </a:solidFill>
              </a:rPr>
            </a:br>
            <a:r>
              <a:rPr lang="fr-FR" sz="5200">
                <a:solidFill>
                  <a:srgbClr val="000099"/>
                </a:solidFill>
              </a:rPr>
              <a:t/>
            </a:r>
            <a:br>
              <a:rPr lang="fr-FR" sz="5200">
                <a:solidFill>
                  <a:srgbClr val="000099"/>
                </a:solidFill>
              </a:rPr>
            </a:br>
            <a:r>
              <a:rPr lang="fr-FR" sz="3400">
                <a:solidFill>
                  <a:srgbClr val="000099"/>
                </a:solidFill>
              </a:rPr>
              <a:t>2</a:t>
            </a:r>
            <a:r>
              <a:rPr lang="fr-FR" sz="3400" baseline="30000">
                <a:solidFill>
                  <a:srgbClr val="000099"/>
                </a:solidFill>
              </a:rPr>
              <a:t>ème</a:t>
            </a:r>
            <a:r>
              <a:rPr lang="fr-FR" sz="5200">
                <a:solidFill>
                  <a:srgbClr val="000099"/>
                </a:solidFill>
              </a:rPr>
              <a:t> </a:t>
            </a:r>
            <a:r>
              <a:rPr lang="fr-FR" sz="3500">
                <a:solidFill>
                  <a:srgbClr val="000099"/>
                </a:solidFill>
              </a:rPr>
              <a:t>cadrage général</a:t>
            </a:r>
            <a:br>
              <a:rPr lang="fr-FR" sz="3500">
                <a:solidFill>
                  <a:srgbClr val="000099"/>
                </a:solidFill>
              </a:rPr>
            </a:br>
            <a:r>
              <a:rPr lang="fr-FR" sz="3500">
                <a:solidFill>
                  <a:srgbClr val="000099"/>
                </a:solidFill>
              </a:rPr>
              <a:t/>
            </a:r>
            <a:br>
              <a:rPr lang="fr-FR" sz="3500">
                <a:solidFill>
                  <a:srgbClr val="000099"/>
                </a:solidFill>
              </a:rPr>
            </a:br>
            <a:r>
              <a:rPr lang="fr-FR" sz="3500" b="1">
                <a:solidFill>
                  <a:srgbClr val="000099"/>
                </a:solidFill>
              </a:rPr>
              <a:t>Les enjeux liés aux politiques céréalières en Afrique de l’Ouest </a:t>
            </a:r>
            <a:br>
              <a:rPr lang="fr-FR" sz="3500" b="1">
                <a:solidFill>
                  <a:srgbClr val="000099"/>
                </a:solidFill>
              </a:rPr>
            </a:br>
            <a:endParaRPr lang="fr-FR" sz="3500" b="1">
              <a:solidFill>
                <a:srgbClr val="000099"/>
              </a:solidFill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284538"/>
            <a:ext cx="6400800" cy="3111500"/>
          </a:xfrm>
        </p:spPr>
        <p:txBody>
          <a:bodyPr/>
          <a:lstStyle/>
          <a:p>
            <a:endParaRPr lang="fr-FR"/>
          </a:p>
          <a:p>
            <a:endParaRPr lang="fr-FR" sz="1600"/>
          </a:p>
        </p:txBody>
      </p:sp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3375"/>
            <a:ext cx="1827212" cy="895350"/>
          </a:xfrm>
          <a:prstGeom prst="rect">
            <a:avLst/>
          </a:prstGeom>
          <a:noFill/>
        </p:spPr>
      </p:pic>
      <p:pic>
        <p:nvPicPr>
          <p:cNvPr id="6246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404813"/>
            <a:ext cx="1144588" cy="957262"/>
          </a:xfrm>
          <a:prstGeom prst="rect">
            <a:avLst/>
          </a:prstGeom>
          <a:noFill/>
        </p:spPr>
      </p:pic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6247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3375"/>
            <a:ext cx="1827212" cy="895350"/>
          </a:xfrm>
          <a:prstGeom prst="rect">
            <a:avLst/>
          </a:prstGeom>
          <a:noFill/>
        </p:spPr>
      </p:pic>
      <p:pic>
        <p:nvPicPr>
          <p:cNvPr id="6247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404813"/>
            <a:ext cx="1144588" cy="957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460375" y="765175"/>
            <a:ext cx="8229600" cy="652463"/>
          </a:xfrm>
        </p:spPr>
        <p:txBody>
          <a:bodyPr anchor="ctr">
            <a:normAutofit/>
          </a:bodyPr>
          <a:lstStyle/>
          <a:p>
            <a:pPr algn="ctr"/>
            <a:r>
              <a:rPr lang="fr-FR" sz="2400" b="1"/>
              <a:t>IV. Les perspectives au regard des politiques en cours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57200" y="1600200"/>
            <a:ext cx="8229600" cy="4500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000">
                <a:solidFill>
                  <a:srgbClr val="CC3300"/>
                </a:solidFill>
              </a:rPr>
              <a:t>La politique agricole de l’UEMOA (PAU)</a:t>
            </a:r>
          </a:p>
          <a:p>
            <a:pPr>
              <a:lnSpc>
                <a:spcPct val="90000"/>
              </a:lnSpc>
            </a:pPr>
            <a:endParaRPr lang="fr-FR" sz="1400">
              <a:solidFill>
                <a:srgbClr val="CC3300"/>
              </a:solidFill>
            </a:endParaRPr>
          </a:p>
          <a:p>
            <a:pPr lvl="1">
              <a:lnSpc>
                <a:spcPct val="90000"/>
              </a:lnSpc>
            </a:pPr>
            <a:r>
              <a:rPr lang="fr-FR" sz="2200"/>
              <a:t>Première politique agricole régionale adoptée en 2001, </a:t>
            </a:r>
          </a:p>
          <a:p>
            <a:pPr lvl="1">
              <a:lnSpc>
                <a:spcPct val="90000"/>
              </a:lnSpc>
            </a:pPr>
            <a:r>
              <a:rPr lang="fr-FR" sz="2200"/>
              <a:t>Une politique agricole sous tendue par une politique commerciale très libérale: TEC UEMOA adopté en 2000, </a:t>
            </a:r>
          </a:p>
          <a:p>
            <a:pPr lvl="1">
              <a:lnSpc>
                <a:spcPct val="90000"/>
              </a:lnSpc>
            </a:pPr>
            <a:endParaRPr lang="fr-FR" sz="1400"/>
          </a:p>
          <a:p>
            <a:pPr lvl="3">
              <a:lnSpc>
                <a:spcPct val="90000"/>
              </a:lnSpc>
            </a:pPr>
            <a:r>
              <a:rPr lang="fr-FR" sz="2100">
                <a:solidFill>
                  <a:srgbClr val="FF0000"/>
                </a:solidFill>
              </a:rPr>
              <a:t>Impact mitigé du TEC UEMOA </a:t>
            </a:r>
          </a:p>
          <a:p>
            <a:pPr lvl="1">
              <a:lnSpc>
                <a:spcPct val="90000"/>
              </a:lnSpc>
            </a:pPr>
            <a:endParaRPr lang="fr-FR" sz="3000">
              <a:solidFill>
                <a:srgbClr val="FF0000"/>
              </a:solidFill>
            </a:endParaRPr>
          </a:p>
          <a:p>
            <a:pPr lvl="2">
              <a:lnSpc>
                <a:spcPct val="90000"/>
              </a:lnSpc>
            </a:pPr>
            <a:r>
              <a:rPr lang="fr-FR" sz="2100"/>
              <a:t>Faible accroissement des transactions intra communautaires, </a:t>
            </a:r>
          </a:p>
          <a:p>
            <a:pPr lvl="2">
              <a:lnSpc>
                <a:spcPct val="90000"/>
              </a:lnSpc>
            </a:pPr>
            <a:endParaRPr lang="fr-FR" sz="1000"/>
          </a:p>
          <a:p>
            <a:pPr lvl="2">
              <a:lnSpc>
                <a:spcPct val="90000"/>
              </a:lnSpc>
            </a:pPr>
            <a:r>
              <a:rPr lang="fr-FR" sz="2100"/>
              <a:t>Forte augmentation des importations céréalières : 1,2 milliards de dollars en 1994-1996 à 2,8 milliards de dollars en 2004-2006.</a:t>
            </a:r>
          </a:p>
        </p:txBody>
      </p:sp>
      <p:sp>
        <p:nvSpPr>
          <p:cNvPr id="4" name="Flèche droite 3"/>
          <p:cNvSpPr/>
          <p:nvPr/>
        </p:nvSpPr>
        <p:spPr>
          <a:xfrm>
            <a:off x="1116013" y="4005263"/>
            <a:ext cx="977900" cy="341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27213" cy="895350"/>
          </a:xfrm>
          <a:prstGeom prst="rect">
            <a:avLst/>
          </a:prstGeom>
          <a:noFill/>
        </p:spPr>
      </p:pic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99413" y="0"/>
            <a:ext cx="1144587" cy="957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460375" y="981075"/>
            <a:ext cx="8229600" cy="436563"/>
          </a:xfrm>
        </p:spPr>
        <p:txBody>
          <a:bodyPr anchor="ctr">
            <a:normAutofit/>
          </a:bodyPr>
          <a:lstStyle/>
          <a:p>
            <a:pPr algn="ctr"/>
            <a:r>
              <a:rPr lang="fr-FR" sz="2400" b="1"/>
              <a:t>IV. Les perspectives au regard des politiques en cours</a:t>
            </a:r>
          </a:p>
        </p:txBody>
      </p:sp>
      <p:sp>
        <p:nvSpPr>
          <p:cNvPr id="34818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57200" y="1600200"/>
            <a:ext cx="8229600" cy="4500563"/>
          </a:xfrm>
        </p:spPr>
        <p:txBody>
          <a:bodyPr/>
          <a:lstStyle/>
          <a:p>
            <a:r>
              <a:rPr lang="fr-FR" sz="2400">
                <a:solidFill>
                  <a:srgbClr val="CC3300"/>
                </a:solidFill>
              </a:rPr>
              <a:t>L’ECOWAP : une démarche et une ambition nouvelles</a:t>
            </a:r>
          </a:p>
          <a:p>
            <a:endParaRPr lang="fr-FR" sz="2400">
              <a:solidFill>
                <a:srgbClr val="CC3300"/>
              </a:solidFill>
            </a:endParaRPr>
          </a:p>
          <a:p>
            <a:pPr lvl="1"/>
            <a:r>
              <a:rPr lang="fr-FR" sz="2200"/>
              <a:t>Une démarche participative de formulation, </a:t>
            </a:r>
          </a:p>
          <a:p>
            <a:pPr lvl="1"/>
            <a:r>
              <a:rPr lang="fr-FR" sz="2200"/>
              <a:t>Une intégration des initiatives existantes (PAU et CILSS)</a:t>
            </a:r>
          </a:p>
          <a:p>
            <a:pPr lvl="1"/>
            <a:r>
              <a:rPr lang="fr-FR" sz="2200"/>
              <a:t>Un objectif à trois composantes principales:</a:t>
            </a:r>
          </a:p>
          <a:p>
            <a:pPr lvl="2"/>
            <a:r>
              <a:rPr lang="fr-FR" sz="2100"/>
              <a:t>Satisfaction des besoins alimentaires des populations, </a:t>
            </a:r>
          </a:p>
          <a:p>
            <a:pPr lvl="2"/>
            <a:r>
              <a:rPr lang="fr-FR" sz="2100"/>
              <a:t>Développement économique et social,</a:t>
            </a:r>
          </a:p>
          <a:p>
            <a:pPr lvl="2"/>
            <a:r>
              <a:rPr lang="fr-FR" sz="2100"/>
              <a:t>Réduction de la pauvreté et des inégalités entre les territoires et les zones,</a:t>
            </a:r>
          </a:p>
          <a:p>
            <a:pPr lvl="2">
              <a:buFont typeface="Wingdings" pitchFamily="2" charset="2"/>
              <a:buNone/>
            </a:pPr>
            <a:endParaRPr lang="fr-FR" sz="2100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27213" cy="895350"/>
          </a:xfrm>
          <a:prstGeom prst="rect">
            <a:avLst/>
          </a:prstGeom>
          <a:noFill/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99413" y="0"/>
            <a:ext cx="1144587" cy="957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468313" y="836613"/>
            <a:ext cx="8229600" cy="581025"/>
          </a:xfrm>
        </p:spPr>
        <p:txBody>
          <a:bodyPr anchor="ctr">
            <a:normAutofit/>
          </a:bodyPr>
          <a:lstStyle/>
          <a:p>
            <a:pPr algn="ctr"/>
            <a:r>
              <a:rPr lang="fr-FR" sz="2400" b="1"/>
              <a:t>IV. Les perspectives au regard des politiques en cours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57200" y="1600200"/>
            <a:ext cx="8229600" cy="4500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200">
                <a:solidFill>
                  <a:srgbClr val="CC3300"/>
                </a:solidFill>
              </a:rPr>
              <a:t>ECOWAP: une démarche et une ambition nouvelles:</a:t>
            </a:r>
          </a:p>
          <a:p>
            <a:pPr>
              <a:lnSpc>
                <a:spcPct val="90000"/>
              </a:lnSpc>
            </a:pPr>
            <a:endParaRPr lang="fr-FR" sz="2200">
              <a:solidFill>
                <a:srgbClr val="CC3300"/>
              </a:solidFill>
            </a:endParaRPr>
          </a:p>
          <a:p>
            <a:pPr lvl="1">
              <a:lnSpc>
                <a:spcPct val="90000"/>
              </a:lnSpc>
            </a:pPr>
            <a:r>
              <a:rPr lang="fr-FR" sz="2000"/>
              <a:t>Un programme régional d’investissement centré sur trois objectifs: </a:t>
            </a:r>
          </a:p>
          <a:p>
            <a:pPr lvl="1">
              <a:lnSpc>
                <a:spcPct val="90000"/>
              </a:lnSpc>
            </a:pPr>
            <a:endParaRPr lang="fr-FR" sz="2000"/>
          </a:p>
          <a:p>
            <a:pPr lvl="2">
              <a:lnSpc>
                <a:spcPct val="90000"/>
              </a:lnSpc>
            </a:pPr>
            <a:r>
              <a:rPr lang="fr-FR" sz="1900"/>
              <a:t>La promotion des produits stratégiques pour la sécurité et la souveraineté alimentaires, (</a:t>
            </a:r>
            <a:r>
              <a:rPr lang="fr-FR" sz="1300">
                <a:solidFill>
                  <a:srgbClr val="FF0000"/>
                </a:solidFill>
              </a:rPr>
              <a:t>riz, maïs</a:t>
            </a:r>
            <a:r>
              <a:rPr lang="fr-FR" sz="1300"/>
              <a:t>, manioc, bétail, viande et lait, pêche et aquaculture),</a:t>
            </a:r>
          </a:p>
          <a:p>
            <a:pPr lvl="2">
              <a:lnSpc>
                <a:spcPct val="90000"/>
              </a:lnSpc>
            </a:pPr>
            <a:endParaRPr lang="fr-FR" sz="1300"/>
          </a:p>
          <a:p>
            <a:pPr lvl="2">
              <a:lnSpc>
                <a:spcPct val="90000"/>
              </a:lnSpc>
            </a:pPr>
            <a:r>
              <a:rPr lang="fr-FR" sz="1900"/>
              <a:t>La promotion d’un environnement global favorable au développement agricole régional,</a:t>
            </a:r>
          </a:p>
          <a:p>
            <a:pPr lvl="2">
              <a:lnSpc>
                <a:spcPct val="90000"/>
              </a:lnSpc>
            </a:pPr>
            <a:endParaRPr lang="fr-FR" sz="1900"/>
          </a:p>
          <a:p>
            <a:pPr lvl="2">
              <a:lnSpc>
                <a:spcPct val="90000"/>
              </a:lnSpc>
            </a:pPr>
            <a:r>
              <a:rPr lang="fr-FR" sz="1900"/>
              <a:t>La réduction  de la vulnérabilité alimentaire et la promotion de l’accès durable à l’alimentation.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endParaRPr lang="fr-FR" sz="1900">
              <a:solidFill>
                <a:srgbClr val="FF0000"/>
              </a:solidFill>
            </a:endParaRP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fr-FR" sz="1900">
                <a:solidFill>
                  <a:srgbClr val="FF0000"/>
                </a:solidFill>
              </a:rPr>
              <a:t>Coût du programme 900 millions de dollars dont 150 millions sur ressources propres de la CEDEAO</a:t>
            </a:r>
          </a:p>
          <a:p>
            <a:pPr lvl="2">
              <a:lnSpc>
                <a:spcPct val="90000"/>
              </a:lnSpc>
            </a:pPr>
            <a:endParaRPr lang="fr-FR" sz="1900"/>
          </a:p>
          <a:p>
            <a:pPr lvl="2">
              <a:lnSpc>
                <a:spcPct val="90000"/>
              </a:lnSpc>
            </a:pPr>
            <a:endParaRPr lang="fr-FR" sz="1900"/>
          </a:p>
        </p:txBody>
      </p:sp>
      <p:sp>
        <p:nvSpPr>
          <p:cNvPr id="4" name="Flèche droite 3"/>
          <p:cNvSpPr/>
          <p:nvPr/>
        </p:nvSpPr>
        <p:spPr>
          <a:xfrm>
            <a:off x="571500" y="5214938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27213" cy="895350"/>
          </a:xfrm>
          <a:prstGeom prst="rect">
            <a:avLst/>
          </a:prstGeom>
          <a:noFill/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99413" y="0"/>
            <a:ext cx="1144587" cy="957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468313" y="908050"/>
            <a:ext cx="8229600" cy="492125"/>
          </a:xfrm>
        </p:spPr>
        <p:txBody>
          <a:bodyPr anchor="ctr">
            <a:normAutofit/>
          </a:bodyPr>
          <a:lstStyle/>
          <a:p>
            <a:pPr algn="ctr"/>
            <a:r>
              <a:rPr lang="fr-FR" sz="2400" b="1"/>
              <a:t>IV. Les perspectives au regard des politiques en cours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57200" y="1600200"/>
            <a:ext cx="8229600" cy="4500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200">
                <a:solidFill>
                  <a:srgbClr val="CC3300"/>
                </a:solidFill>
              </a:rPr>
              <a:t>L’ECOWAP: une démarche et une ambition nouvelles:</a:t>
            </a:r>
          </a:p>
          <a:p>
            <a:pPr lvl="1">
              <a:lnSpc>
                <a:spcPct val="90000"/>
              </a:lnSpc>
            </a:pPr>
            <a:endParaRPr lang="fr-FR" sz="1400"/>
          </a:p>
          <a:p>
            <a:pPr lvl="1">
              <a:lnSpc>
                <a:spcPct val="90000"/>
              </a:lnSpc>
            </a:pPr>
            <a:r>
              <a:rPr lang="fr-FR" sz="2000">
                <a:solidFill>
                  <a:schemeClr val="bg2"/>
                </a:solidFill>
              </a:rPr>
              <a:t>Des instruments de politiques, incitatifs, en direction des Exploitations Familiales,</a:t>
            </a:r>
          </a:p>
          <a:p>
            <a:pPr lvl="1">
              <a:lnSpc>
                <a:spcPct val="90000"/>
              </a:lnSpc>
            </a:pPr>
            <a:endParaRPr lang="fr-FR" sz="1400"/>
          </a:p>
          <a:p>
            <a:pPr lvl="2">
              <a:lnSpc>
                <a:spcPct val="90000"/>
              </a:lnSpc>
            </a:pPr>
            <a:r>
              <a:rPr lang="fr-FR" sz="1600"/>
              <a:t>Cofinancement de la subvention des intrants, et de l’équipement, </a:t>
            </a:r>
          </a:p>
          <a:p>
            <a:pPr lvl="2">
              <a:lnSpc>
                <a:spcPct val="90000"/>
              </a:lnSpc>
            </a:pPr>
            <a:endParaRPr lang="fr-FR" sz="1200"/>
          </a:p>
          <a:p>
            <a:pPr lvl="2">
              <a:lnSpc>
                <a:spcPct val="90000"/>
              </a:lnSpc>
            </a:pPr>
            <a:r>
              <a:rPr lang="fr-FR" sz="1600"/>
              <a:t>Reconnaissance du métier de distributeurs d’intrants,</a:t>
            </a:r>
          </a:p>
          <a:p>
            <a:pPr lvl="2">
              <a:lnSpc>
                <a:spcPct val="90000"/>
              </a:lnSpc>
            </a:pPr>
            <a:endParaRPr lang="fr-FR" sz="1600"/>
          </a:p>
          <a:p>
            <a:pPr lvl="2">
              <a:lnSpc>
                <a:spcPct val="90000"/>
              </a:lnSpc>
            </a:pPr>
            <a:r>
              <a:rPr lang="fr-FR" sz="1600"/>
              <a:t>Mise en place de fonds de garantie et enveloppe de bonfication des taux d’intérêts,</a:t>
            </a:r>
          </a:p>
          <a:p>
            <a:pPr lvl="2">
              <a:lnSpc>
                <a:spcPct val="90000"/>
              </a:lnSpc>
            </a:pPr>
            <a:endParaRPr lang="fr-FR" sz="1600"/>
          </a:p>
          <a:p>
            <a:pPr lvl="1">
              <a:lnSpc>
                <a:spcPct val="90000"/>
              </a:lnSpc>
            </a:pPr>
            <a:r>
              <a:rPr lang="fr-FR" sz="2000">
                <a:solidFill>
                  <a:schemeClr val="bg2"/>
                </a:solidFill>
              </a:rPr>
              <a:t>Des </a:t>
            </a:r>
            <a:r>
              <a:rPr lang="fr-FR" sz="1800">
                <a:solidFill>
                  <a:schemeClr val="bg2"/>
                </a:solidFill>
              </a:rPr>
              <a:t>instruments</a:t>
            </a:r>
            <a:r>
              <a:rPr lang="fr-FR" sz="2000">
                <a:solidFill>
                  <a:schemeClr val="bg2"/>
                </a:solidFill>
              </a:rPr>
              <a:t> de régulation de marché</a:t>
            </a:r>
            <a:r>
              <a:rPr lang="fr-FR" sz="2000"/>
              <a:t> </a:t>
            </a:r>
          </a:p>
          <a:p>
            <a:pPr lvl="1">
              <a:lnSpc>
                <a:spcPct val="90000"/>
              </a:lnSpc>
            </a:pPr>
            <a:endParaRPr lang="fr-FR" sz="1200"/>
          </a:p>
          <a:p>
            <a:pPr lvl="2">
              <a:lnSpc>
                <a:spcPct val="90000"/>
              </a:lnSpc>
            </a:pPr>
            <a:r>
              <a:rPr lang="fr-FR" sz="1600"/>
              <a:t>L’adaptation du régime commercial extérieur (création d’une 5</a:t>
            </a:r>
            <a:r>
              <a:rPr lang="fr-FR" sz="1600" baseline="30000"/>
              <a:t>ème</a:t>
            </a:r>
            <a:r>
              <a:rPr lang="fr-FR" sz="1600"/>
              <a:t> bande tarifaire à 35% de droits de douanes, assortie de mesures de défense commerciale), </a:t>
            </a:r>
          </a:p>
          <a:p>
            <a:pPr lvl="2">
              <a:lnSpc>
                <a:spcPct val="90000"/>
              </a:lnSpc>
            </a:pPr>
            <a:endParaRPr lang="fr-FR" sz="1600"/>
          </a:p>
          <a:p>
            <a:pPr lvl="2">
              <a:lnSpc>
                <a:spcPct val="90000"/>
              </a:lnSpc>
            </a:pPr>
            <a:r>
              <a:rPr lang="fr-FR" sz="1600"/>
              <a:t>L’incitation au stockage pour mieux gérer l’instabilité et la volatilité des prix   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endParaRPr lang="fr-FR" sz="1600"/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27213" cy="895350"/>
          </a:xfrm>
          <a:prstGeom prst="rect">
            <a:avLst/>
          </a:prstGeom>
          <a:noFill/>
        </p:spPr>
      </p:pic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99413" y="0"/>
            <a:ext cx="1144587" cy="957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460375" y="981075"/>
            <a:ext cx="8229600" cy="436563"/>
          </a:xfrm>
        </p:spPr>
        <p:txBody>
          <a:bodyPr anchor="ctr">
            <a:normAutofit/>
          </a:bodyPr>
          <a:lstStyle/>
          <a:p>
            <a:pPr algn="ctr"/>
            <a:r>
              <a:rPr lang="fr-FR" sz="2400" b="1"/>
              <a:t>V. Les positions et les initiatives des OP et des OSC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68313" y="1628775"/>
            <a:ext cx="8229600" cy="4500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600">
                <a:solidFill>
                  <a:srgbClr val="CC3300"/>
                </a:solidFill>
              </a:rPr>
              <a:t>Sur les politiques agricoles, trois exigences:</a:t>
            </a:r>
          </a:p>
          <a:p>
            <a:pPr>
              <a:lnSpc>
                <a:spcPct val="90000"/>
              </a:lnSpc>
            </a:pPr>
            <a:endParaRPr lang="fr-FR" sz="1600">
              <a:solidFill>
                <a:srgbClr val="CC3300"/>
              </a:solidFill>
            </a:endParaRPr>
          </a:p>
          <a:p>
            <a:pPr lvl="1">
              <a:lnSpc>
                <a:spcPct val="90000"/>
              </a:lnSpc>
            </a:pPr>
            <a:r>
              <a:rPr lang="fr-FR" sz="2000"/>
              <a:t>La défense de l’Exploitation familiale,</a:t>
            </a:r>
          </a:p>
          <a:p>
            <a:pPr lvl="1">
              <a:lnSpc>
                <a:spcPct val="90000"/>
              </a:lnSpc>
            </a:pPr>
            <a:r>
              <a:rPr lang="fr-FR" sz="2000"/>
              <a:t>La souveraineté alimentaire, versus promotion de la préférence communautaire,</a:t>
            </a:r>
          </a:p>
          <a:p>
            <a:pPr lvl="1">
              <a:lnSpc>
                <a:spcPct val="90000"/>
              </a:lnSpc>
            </a:pPr>
            <a:r>
              <a:rPr lang="fr-FR" sz="2000"/>
              <a:t>La sécurisation du foncier et une gestion rationnelle des ressources naturelles.  </a:t>
            </a:r>
          </a:p>
          <a:p>
            <a:pPr lvl="1">
              <a:lnSpc>
                <a:spcPct val="90000"/>
              </a:lnSpc>
            </a:pPr>
            <a:endParaRPr lang="fr-FR" sz="1200"/>
          </a:p>
          <a:p>
            <a:pPr>
              <a:lnSpc>
                <a:spcPct val="90000"/>
              </a:lnSpc>
            </a:pPr>
            <a:r>
              <a:rPr lang="fr-FR" sz="2600">
                <a:solidFill>
                  <a:srgbClr val="CC3300"/>
                </a:solidFill>
              </a:rPr>
              <a:t>Sur les politiques commerciales</a:t>
            </a:r>
          </a:p>
          <a:p>
            <a:pPr>
              <a:lnSpc>
                <a:spcPct val="90000"/>
              </a:lnSpc>
            </a:pPr>
            <a:endParaRPr lang="fr-FR" sz="1600">
              <a:solidFill>
                <a:srgbClr val="CC3300"/>
              </a:solidFill>
            </a:endParaRPr>
          </a:p>
          <a:p>
            <a:pPr lvl="1">
              <a:lnSpc>
                <a:spcPct val="90000"/>
              </a:lnSpc>
            </a:pPr>
            <a:r>
              <a:rPr lang="fr-FR" sz="2000"/>
              <a:t>Promotion du marché régional, avec la nécessité de politique commerciale de précaution relativement:</a:t>
            </a:r>
          </a:p>
          <a:p>
            <a:pPr lvl="1">
              <a:lnSpc>
                <a:spcPct val="90000"/>
              </a:lnSpc>
            </a:pPr>
            <a:endParaRPr lang="fr-FR" sz="2000"/>
          </a:p>
          <a:p>
            <a:pPr lvl="2">
              <a:lnSpc>
                <a:spcPct val="90000"/>
              </a:lnSpc>
            </a:pPr>
            <a:r>
              <a:rPr lang="fr-FR" sz="1900"/>
              <a:t>Au TEC CEDEAO en construction,</a:t>
            </a:r>
          </a:p>
          <a:p>
            <a:pPr lvl="2">
              <a:lnSpc>
                <a:spcPct val="90000"/>
              </a:lnSpc>
            </a:pPr>
            <a:r>
              <a:rPr lang="fr-FR" sz="1900"/>
              <a:t>À L’APE -  UE/AO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fr-FR" sz="2000"/>
              <a:t>  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27213" cy="895350"/>
          </a:xfrm>
          <a:prstGeom prst="rect">
            <a:avLst/>
          </a:prstGeom>
          <a:noFill/>
        </p:spPr>
      </p:pic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99413" y="0"/>
            <a:ext cx="1144587" cy="957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468313" y="908050"/>
            <a:ext cx="8229600" cy="509588"/>
          </a:xfrm>
        </p:spPr>
        <p:txBody>
          <a:bodyPr anchor="ctr">
            <a:normAutofit/>
          </a:bodyPr>
          <a:lstStyle/>
          <a:p>
            <a:pPr algn="ctr"/>
            <a:r>
              <a:rPr lang="fr-FR" sz="2800" b="1"/>
              <a:t>V. Les défis majeurs pour les OP et les OSC</a:t>
            </a:r>
          </a:p>
        </p:txBody>
      </p:sp>
      <p:sp>
        <p:nvSpPr>
          <p:cNvPr id="43010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68313" y="1628775"/>
            <a:ext cx="8229600" cy="4500563"/>
          </a:xfrm>
        </p:spPr>
        <p:txBody>
          <a:bodyPr/>
          <a:lstStyle/>
          <a:p>
            <a:r>
              <a:rPr lang="fr-FR" sz="2400">
                <a:solidFill>
                  <a:srgbClr val="CC3300"/>
                </a:solidFill>
              </a:rPr>
              <a:t>Traduire les options de politiques agricoles et commerciales en réalité, notamment:</a:t>
            </a:r>
          </a:p>
          <a:p>
            <a:endParaRPr lang="fr-FR" sz="1200"/>
          </a:p>
          <a:p>
            <a:pPr lvl="1"/>
            <a:r>
              <a:rPr lang="fr-FR" sz="1600"/>
              <a:t>L’implication dans la gestion des programmes de cofinancement des intrants, et des équipements, </a:t>
            </a:r>
          </a:p>
          <a:p>
            <a:pPr lvl="1"/>
            <a:endParaRPr lang="fr-FR" sz="1600"/>
          </a:p>
          <a:p>
            <a:pPr lvl="1"/>
            <a:r>
              <a:rPr lang="fr-FR" sz="1600"/>
              <a:t>La ré catégorisation des produits agricoles dans la nouvelle nomenclature du TEC CEDEAO,</a:t>
            </a:r>
          </a:p>
          <a:p>
            <a:pPr lvl="1"/>
            <a:endParaRPr lang="fr-FR" sz="1600"/>
          </a:p>
          <a:p>
            <a:pPr lvl="1"/>
            <a:r>
              <a:rPr lang="fr-FR" sz="1600"/>
              <a:t>La conquête du marché régional : normalisation standardisation des produits,</a:t>
            </a:r>
          </a:p>
          <a:p>
            <a:pPr lvl="1"/>
            <a:endParaRPr lang="fr-FR" sz="1600"/>
          </a:p>
          <a:p>
            <a:pPr lvl="1">
              <a:buFont typeface="Wingdings" pitchFamily="2" charset="2"/>
              <a:buNone/>
            </a:pPr>
            <a:r>
              <a:rPr lang="fr-FR" sz="1600"/>
              <a:t>		Beaucoup d’effort d’organisation et de renforcement de capacités pour les OP</a:t>
            </a:r>
          </a:p>
        </p:txBody>
      </p:sp>
      <p:sp>
        <p:nvSpPr>
          <p:cNvPr id="4" name="Flèche droite 3"/>
          <p:cNvSpPr/>
          <p:nvPr/>
        </p:nvSpPr>
        <p:spPr>
          <a:xfrm>
            <a:off x="323850" y="5084763"/>
            <a:ext cx="977900" cy="339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27213" cy="895350"/>
          </a:xfrm>
          <a:prstGeom prst="rect">
            <a:avLst/>
          </a:prstGeom>
          <a:noFill/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99413" y="0"/>
            <a:ext cx="1144587" cy="957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re 1"/>
          <p:cNvSpPr>
            <a:spLocks noGrp="1"/>
          </p:cNvSpPr>
          <p:nvPr>
            <p:ph type="title" idx="4294967295"/>
          </p:nvPr>
        </p:nvSpPr>
        <p:spPr>
          <a:xfrm>
            <a:off x="460375" y="277813"/>
            <a:ext cx="8229600" cy="1139825"/>
          </a:xfrm>
        </p:spPr>
        <p:txBody>
          <a:bodyPr anchor="ctr"/>
          <a:lstStyle/>
          <a:p>
            <a:endParaRPr lang="fr-FR"/>
          </a:p>
        </p:txBody>
      </p:sp>
      <p:sp>
        <p:nvSpPr>
          <p:cNvPr id="45058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57200" y="1600200"/>
            <a:ext cx="8229600" cy="4500563"/>
          </a:xfrm>
        </p:spPr>
        <p:txBody>
          <a:bodyPr/>
          <a:lstStyle/>
          <a:p>
            <a:endParaRPr lang="fr-FR"/>
          </a:p>
          <a:p>
            <a:endParaRPr lang="fr-FR"/>
          </a:p>
          <a:p>
            <a:endParaRPr lang="fr-FR"/>
          </a:p>
          <a:p>
            <a:pPr algn="ctr">
              <a:buFont typeface="Wingdings" pitchFamily="2" charset="2"/>
              <a:buNone/>
            </a:pPr>
            <a:r>
              <a:rPr lang="fr-FR" sz="2400"/>
              <a:t>Je vous remercie pour votre aimable attention</a:t>
            </a: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27213" cy="895350"/>
          </a:xfrm>
          <a:prstGeom prst="rect">
            <a:avLst/>
          </a:prstGeom>
          <a:noFill/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99413" y="0"/>
            <a:ext cx="1144587" cy="957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re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ctr"/>
          <a:lstStyle/>
          <a:p>
            <a:pPr algn="ctr"/>
            <a:r>
              <a:rPr lang="fr-FR" sz="3200" b="1"/>
              <a:t/>
            </a:r>
            <a:br>
              <a:rPr lang="fr-FR" sz="3200" b="1"/>
            </a:br>
            <a:r>
              <a:rPr lang="fr-FR" sz="3200" b="1"/>
              <a:t>Plan de la présentation </a:t>
            </a:r>
          </a:p>
        </p:txBody>
      </p:sp>
      <p:sp>
        <p:nvSpPr>
          <p:cNvPr id="63491" name="Espace réservé du contenu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686800" cy="5257800"/>
          </a:xfrm>
        </p:spPr>
        <p:txBody>
          <a:bodyPr/>
          <a:lstStyle/>
          <a:p>
            <a:pPr marL="533400" indent="-533400"/>
            <a:endParaRPr lang="fr-FR"/>
          </a:p>
          <a:p>
            <a:pPr marL="533400" indent="-533400">
              <a:buFont typeface="Wingdings" pitchFamily="2" charset="2"/>
              <a:buAutoNum type="arabicPeriod"/>
            </a:pPr>
            <a:r>
              <a:rPr lang="fr-FR" sz="2600"/>
              <a:t>Le Contexte 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fr-FR" sz="1400"/>
          </a:p>
          <a:p>
            <a:pPr marL="533400" indent="-533400">
              <a:buFont typeface="Wingdings" pitchFamily="2" charset="2"/>
              <a:buAutoNum type="arabicPeriod"/>
            </a:pPr>
            <a:r>
              <a:rPr lang="fr-FR" sz="2600"/>
              <a:t>Rétrospective des politiques céréalières 1960-2000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fr-FR" sz="1200"/>
          </a:p>
          <a:p>
            <a:pPr marL="533400" indent="-533400">
              <a:buFont typeface="Wingdings" pitchFamily="2" charset="2"/>
              <a:buAutoNum type="arabicPeriod"/>
            </a:pPr>
            <a:r>
              <a:rPr lang="fr-FR" sz="2600"/>
              <a:t>La réhabilitation de l’intervention publique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fr-FR" sz="1200"/>
          </a:p>
          <a:p>
            <a:pPr marL="533400" indent="-533400">
              <a:buFont typeface="Wingdings" pitchFamily="2" charset="2"/>
              <a:buAutoNum type="arabicPeriod"/>
            </a:pPr>
            <a:r>
              <a:rPr lang="fr-FR" sz="2600"/>
              <a:t>Les perspectives au regard  des politiques en cours de construction</a:t>
            </a:r>
          </a:p>
          <a:p>
            <a:pPr marL="533400" indent="-533400">
              <a:buFont typeface="Wingdings" pitchFamily="2" charset="2"/>
              <a:buAutoNum type="arabicPeriod"/>
            </a:pPr>
            <a:endParaRPr lang="fr-FR" sz="1000"/>
          </a:p>
          <a:p>
            <a:pPr marL="533400" indent="-533400">
              <a:buFont typeface="Wingdings" pitchFamily="2" charset="2"/>
              <a:buAutoNum type="arabicPeriod"/>
            </a:pPr>
            <a:r>
              <a:rPr lang="fr-FR" sz="2600"/>
              <a:t>Les positions et initiatives des OP et des OSC</a:t>
            </a:r>
          </a:p>
        </p:txBody>
      </p:sp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27213" cy="895350"/>
          </a:xfrm>
          <a:prstGeom prst="rect">
            <a:avLst/>
          </a:prstGeom>
          <a:noFill/>
        </p:spPr>
      </p:pic>
      <p:pic>
        <p:nvPicPr>
          <p:cNvPr id="6349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99413" y="0"/>
            <a:ext cx="1144587" cy="957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re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ctr"/>
          <a:lstStyle/>
          <a:p>
            <a:pPr algn="ctr"/>
            <a:r>
              <a:rPr lang="fr-FR" sz="3200" b="1"/>
              <a:t>1. Le contexte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68313" y="1628775"/>
            <a:ext cx="8229600" cy="4500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400">
                <a:solidFill>
                  <a:srgbClr val="CC3300"/>
                </a:solidFill>
              </a:rPr>
              <a:t>Plusieurs domaines d’intervention en matière de politiques céréalières: </a:t>
            </a:r>
          </a:p>
          <a:p>
            <a:pPr>
              <a:lnSpc>
                <a:spcPct val="90000"/>
              </a:lnSpc>
            </a:pPr>
            <a:endParaRPr lang="fr-FR" sz="2400">
              <a:solidFill>
                <a:srgbClr val="CC3300"/>
              </a:solidFill>
            </a:endParaRPr>
          </a:p>
          <a:p>
            <a:pPr lvl="1">
              <a:lnSpc>
                <a:spcPct val="90000"/>
              </a:lnSpc>
            </a:pPr>
            <a:r>
              <a:rPr lang="fr-FR" sz="2000"/>
              <a:t>Politiques d’appui à la production, </a:t>
            </a:r>
          </a:p>
          <a:p>
            <a:pPr lvl="1">
              <a:lnSpc>
                <a:spcPct val="90000"/>
              </a:lnSpc>
            </a:pPr>
            <a:r>
              <a:rPr lang="fr-FR" sz="2000"/>
              <a:t>Politiques de commercialisation,</a:t>
            </a:r>
          </a:p>
          <a:p>
            <a:pPr lvl="1">
              <a:lnSpc>
                <a:spcPct val="90000"/>
              </a:lnSpc>
            </a:pPr>
            <a:r>
              <a:rPr lang="fr-FR" sz="2000"/>
              <a:t>Politiques de commerce extérieur, </a:t>
            </a:r>
          </a:p>
          <a:p>
            <a:pPr lvl="1">
              <a:lnSpc>
                <a:spcPct val="90000"/>
              </a:lnSpc>
            </a:pPr>
            <a:r>
              <a:rPr lang="fr-FR" sz="2000"/>
              <a:t>Politique de sécurité alimentaire</a:t>
            </a:r>
            <a:r>
              <a:rPr lang="fr-FR" sz="2200"/>
              <a:t>,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fr-FR" sz="2200"/>
              <a:t>  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fr-FR" sz="2200"/>
              <a:t>			Nécessité d’une analyse séquentielle:</a:t>
            </a:r>
          </a:p>
          <a:p>
            <a:pPr lvl="1">
              <a:lnSpc>
                <a:spcPct val="90000"/>
              </a:lnSpc>
            </a:pPr>
            <a:endParaRPr lang="fr-FR" sz="2200"/>
          </a:p>
          <a:p>
            <a:pPr lvl="2">
              <a:lnSpc>
                <a:spcPct val="90000"/>
              </a:lnSpc>
            </a:pPr>
            <a:r>
              <a:rPr lang="fr-FR">
                <a:solidFill>
                  <a:srgbClr val="0070C0"/>
                </a:solidFill>
              </a:rPr>
              <a:t>1960-1980</a:t>
            </a:r>
          </a:p>
          <a:p>
            <a:pPr lvl="2">
              <a:lnSpc>
                <a:spcPct val="90000"/>
              </a:lnSpc>
            </a:pPr>
            <a:r>
              <a:rPr lang="fr-FR">
                <a:solidFill>
                  <a:srgbClr val="0070C0"/>
                </a:solidFill>
              </a:rPr>
              <a:t>1980-2000</a:t>
            </a:r>
          </a:p>
          <a:p>
            <a:pPr lvl="2">
              <a:lnSpc>
                <a:spcPct val="90000"/>
              </a:lnSpc>
            </a:pPr>
            <a:r>
              <a:rPr lang="fr-FR">
                <a:solidFill>
                  <a:srgbClr val="0070C0"/>
                </a:solidFill>
              </a:rPr>
              <a:t>2000-2010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fr-FR" sz="2200"/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fr-FR" sz="2200"/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fr-FR" sz="2200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27213" cy="895350"/>
          </a:xfrm>
          <a:prstGeom prst="rect">
            <a:avLst/>
          </a:prstGeom>
          <a:noFill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99413" y="0"/>
            <a:ext cx="1144587" cy="957263"/>
          </a:xfrm>
          <a:prstGeom prst="rect">
            <a:avLst/>
          </a:prstGeom>
          <a:noFill/>
        </p:spPr>
      </p:pic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827088" y="4508500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460375" y="908050"/>
            <a:ext cx="8229600" cy="509588"/>
          </a:xfrm>
        </p:spPr>
        <p:txBody>
          <a:bodyPr anchor="ctr">
            <a:normAutofit/>
          </a:bodyPr>
          <a:lstStyle/>
          <a:p>
            <a:pPr algn="ctr"/>
            <a:r>
              <a:rPr lang="fr-FR" sz="2800" b="1"/>
              <a:t>II- Rétrospective des politiques céréalières</a:t>
            </a:r>
          </a:p>
        </p:txBody>
      </p:sp>
      <p:sp>
        <p:nvSpPr>
          <p:cNvPr id="20482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57200" y="1600200"/>
            <a:ext cx="8229600" cy="4500563"/>
          </a:xfrm>
        </p:spPr>
        <p:txBody>
          <a:bodyPr/>
          <a:lstStyle/>
          <a:p>
            <a:r>
              <a:rPr lang="fr-FR" sz="2200">
                <a:solidFill>
                  <a:srgbClr val="CC3300"/>
                </a:solidFill>
              </a:rPr>
              <a:t>Le prolongement de l’économie de traite: 1960-1980 </a:t>
            </a:r>
          </a:p>
          <a:p>
            <a:pPr lvl="1"/>
            <a:endParaRPr lang="fr-FR" sz="1600" b="1"/>
          </a:p>
          <a:p>
            <a:pPr lvl="1"/>
            <a:r>
              <a:rPr lang="fr-FR" sz="1600" b="1"/>
              <a:t>Une orientation très volontariste des politiques avec  une forte présence de l’Etat dans tous les segments</a:t>
            </a:r>
            <a:r>
              <a:rPr lang="fr-FR" sz="2200"/>
              <a:t>, </a:t>
            </a:r>
          </a:p>
          <a:p>
            <a:pPr lvl="1"/>
            <a:endParaRPr lang="fr-FR" sz="2200"/>
          </a:p>
          <a:p>
            <a:pPr lvl="1"/>
            <a:r>
              <a:rPr lang="fr-FR" sz="1800" b="1"/>
              <a:t>Développement des filières d’exportations, au détriment des filières vivrières</a:t>
            </a:r>
          </a:p>
          <a:p>
            <a:pPr lvl="1"/>
            <a:endParaRPr lang="fr-FR" sz="1800" b="1"/>
          </a:p>
          <a:p>
            <a:pPr lvl="1"/>
            <a:r>
              <a:rPr lang="fr-FR" sz="1800"/>
              <a:t> </a:t>
            </a:r>
            <a:r>
              <a:rPr lang="fr-FR" sz="1800">
                <a:solidFill>
                  <a:srgbClr val="FF0000"/>
                </a:solidFill>
              </a:rPr>
              <a:t>Une stratégie qui a conduit la région dans l’impasse</a:t>
            </a:r>
            <a:r>
              <a:rPr lang="fr-FR" sz="1800"/>
              <a:t>: </a:t>
            </a:r>
          </a:p>
          <a:p>
            <a:pPr lvl="1"/>
            <a:endParaRPr lang="fr-FR" sz="1800"/>
          </a:p>
          <a:p>
            <a:pPr lvl="1">
              <a:spcBef>
                <a:spcPct val="30000"/>
              </a:spcBef>
              <a:spcAft>
                <a:spcPct val="30000"/>
              </a:spcAft>
            </a:pPr>
            <a:r>
              <a:rPr lang="fr-FR" sz="1800"/>
              <a:t>Crise alimentaire et surtout céréalière des années 70</a:t>
            </a:r>
          </a:p>
          <a:p>
            <a:pPr lvl="1">
              <a:spcBef>
                <a:spcPct val="30000"/>
              </a:spcBef>
              <a:spcAft>
                <a:spcPct val="30000"/>
              </a:spcAft>
            </a:pPr>
            <a:r>
              <a:rPr lang="fr-FR" sz="1800"/>
              <a:t>Faillite des sociétés et offices publics</a:t>
            </a:r>
          </a:p>
          <a:p>
            <a:pPr lvl="1">
              <a:spcBef>
                <a:spcPct val="30000"/>
              </a:spcBef>
              <a:spcAft>
                <a:spcPct val="30000"/>
              </a:spcAft>
            </a:pPr>
            <a:r>
              <a:rPr lang="fr-FR" sz="1800"/>
              <a:t>Forte dépendance de l’extérieur pour satisfaire les besoins alimentaires (augmentation des aides et importations) </a:t>
            </a:r>
          </a:p>
          <a:p>
            <a:pPr lvl="1"/>
            <a:endParaRPr lang="fr-FR" sz="2200"/>
          </a:p>
        </p:txBody>
      </p:sp>
      <p:sp>
        <p:nvSpPr>
          <p:cNvPr id="4" name="Flèche droite à entaille 3"/>
          <p:cNvSpPr/>
          <p:nvPr/>
        </p:nvSpPr>
        <p:spPr>
          <a:xfrm>
            <a:off x="250825" y="4292600"/>
            <a:ext cx="977900" cy="26828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27213" cy="895350"/>
          </a:xfrm>
          <a:prstGeom prst="rect">
            <a:avLst/>
          </a:prstGeom>
          <a:noFill/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99413" y="0"/>
            <a:ext cx="1144587" cy="957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460375" y="908050"/>
            <a:ext cx="8229600" cy="509588"/>
          </a:xfrm>
        </p:spPr>
        <p:txBody>
          <a:bodyPr anchor="ctr">
            <a:normAutofit/>
          </a:bodyPr>
          <a:lstStyle/>
          <a:p>
            <a:pPr algn="ctr"/>
            <a:r>
              <a:rPr lang="fr-FR" sz="2800" b="1"/>
              <a:t>II- Rétrospective des politiques céréalières</a:t>
            </a:r>
          </a:p>
        </p:txBody>
      </p:sp>
      <p:sp>
        <p:nvSpPr>
          <p:cNvPr id="22530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57200" y="1600200"/>
            <a:ext cx="8229600" cy="4500563"/>
          </a:xfrm>
        </p:spPr>
        <p:txBody>
          <a:bodyPr/>
          <a:lstStyle/>
          <a:p>
            <a:r>
              <a:rPr lang="fr-FR" sz="2400">
                <a:solidFill>
                  <a:srgbClr val="CC3300"/>
                </a:solidFill>
              </a:rPr>
              <a:t>L’ère de l’ajustement structurel: 1980-2000</a:t>
            </a:r>
          </a:p>
          <a:p>
            <a:pPr lvl="1"/>
            <a:r>
              <a:rPr lang="fr-FR" sz="2200">
                <a:solidFill>
                  <a:srgbClr val="FF0000"/>
                </a:solidFill>
              </a:rPr>
              <a:t>Mise en place des PASA</a:t>
            </a:r>
            <a:r>
              <a:rPr lang="fr-FR" sz="2200"/>
              <a:t>:</a:t>
            </a:r>
          </a:p>
          <a:p>
            <a:pPr lvl="2"/>
            <a:r>
              <a:rPr lang="fr-FR" sz="2100"/>
              <a:t>Confinement de l’Etat dans des fonctions régaliennes (sécurité alimentaire)</a:t>
            </a:r>
          </a:p>
          <a:p>
            <a:pPr lvl="2"/>
            <a:r>
              <a:rPr lang="fr-FR" sz="2100"/>
              <a:t>Abandon des subsides que l’Etat accordait aux producteurs </a:t>
            </a:r>
          </a:p>
          <a:p>
            <a:pPr lvl="1"/>
            <a:r>
              <a:rPr lang="fr-FR" sz="2200">
                <a:solidFill>
                  <a:srgbClr val="FF0000"/>
                </a:solidFill>
              </a:rPr>
              <a:t>Libéralisation du marché  </a:t>
            </a:r>
          </a:p>
          <a:p>
            <a:pPr lvl="2"/>
            <a:r>
              <a:rPr lang="fr-FR" sz="2100"/>
              <a:t>Abandon des prix administrés, et du monopole de la commercialisation </a:t>
            </a:r>
          </a:p>
          <a:p>
            <a:pPr lvl="2"/>
            <a:r>
              <a:rPr lang="fr-FR" sz="2100"/>
              <a:t>Tentatives d’organisation du marché régional (CILSS,CEDEAO, UEMOA) </a:t>
            </a:r>
          </a:p>
          <a:p>
            <a:pPr lvl="2"/>
            <a:r>
              <a:rPr lang="fr-FR" sz="2100"/>
              <a:t>Adoption d’une politique de commerce extérieur très libérale (cas du TEC – UEMOA)</a:t>
            </a:r>
          </a:p>
          <a:p>
            <a:pPr lvl="2">
              <a:buFont typeface="Wingdings" pitchFamily="2" charset="2"/>
              <a:buNone/>
            </a:pPr>
            <a:endParaRPr lang="fr-FR" sz="210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27213" cy="895350"/>
          </a:xfrm>
          <a:prstGeom prst="rect">
            <a:avLst/>
          </a:prstGeom>
          <a:noFill/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99413" y="0"/>
            <a:ext cx="1144587" cy="957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460375" y="908050"/>
            <a:ext cx="8229600" cy="509588"/>
          </a:xfrm>
        </p:spPr>
        <p:txBody>
          <a:bodyPr anchor="ctr">
            <a:normAutofit/>
          </a:bodyPr>
          <a:lstStyle/>
          <a:p>
            <a:pPr algn="ctr"/>
            <a:r>
              <a:rPr lang="fr-FR" sz="2700" b="1"/>
              <a:t>III. La réhabilitation de l’intervention publique</a:t>
            </a:r>
          </a:p>
        </p:txBody>
      </p:sp>
      <p:sp>
        <p:nvSpPr>
          <p:cNvPr id="24578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57200" y="1600200"/>
            <a:ext cx="8229600" cy="4500563"/>
          </a:xfrm>
        </p:spPr>
        <p:txBody>
          <a:bodyPr/>
          <a:lstStyle/>
          <a:p>
            <a:r>
              <a:rPr lang="fr-FR" sz="2000" b="1">
                <a:solidFill>
                  <a:srgbClr val="CC3300"/>
                </a:solidFill>
              </a:rPr>
              <a:t>Le tournant 2000: la réhabilitation de l’intervention de l’Etat</a:t>
            </a:r>
          </a:p>
          <a:p>
            <a:endParaRPr lang="fr-FR" sz="2000" b="1">
              <a:solidFill>
                <a:srgbClr val="CC3300"/>
              </a:solidFill>
            </a:endParaRPr>
          </a:p>
          <a:p>
            <a:pPr lvl="1"/>
            <a:r>
              <a:rPr lang="fr-FR" sz="2200"/>
              <a:t>Une géopolitique favorable: accords de Cotonou, accélération du processus d’intégration et mise en place des politiques sectorielles (agricoles et commerciales), </a:t>
            </a:r>
          </a:p>
          <a:p>
            <a:pPr lvl="1"/>
            <a:endParaRPr lang="fr-FR" sz="2200"/>
          </a:p>
          <a:p>
            <a:pPr lvl="1"/>
            <a:r>
              <a:rPr lang="fr-FR" sz="2200"/>
              <a:t> Une plus grande flexibilité des positions de la Banque mondiale,</a:t>
            </a:r>
          </a:p>
          <a:p>
            <a:pPr lvl="1"/>
            <a:endParaRPr lang="fr-FR" sz="2200"/>
          </a:p>
          <a:p>
            <a:pPr lvl="1"/>
            <a:r>
              <a:rPr lang="fr-FR" sz="2200"/>
              <a:t>La hausse des prix de 2007-2008, comme facteur d’accélération de la réhabilitation de l’intervention de l’Etat.  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27213" cy="895350"/>
          </a:xfrm>
          <a:prstGeom prst="rect">
            <a:avLst/>
          </a:prstGeom>
          <a:noFill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99413" y="0"/>
            <a:ext cx="1144587" cy="957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460375" y="908050"/>
            <a:ext cx="8229600" cy="509588"/>
          </a:xfrm>
        </p:spPr>
        <p:txBody>
          <a:bodyPr anchor="ctr">
            <a:normAutofit/>
          </a:bodyPr>
          <a:lstStyle/>
          <a:p>
            <a:pPr algn="ctr"/>
            <a:r>
              <a:rPr lang="fr-FR" sz="2700" b="1"/>
              <a:t>III. La réhabilitation de l’intervention publique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57200" y="1600200"/>
            <a:ext cx="8229600" cy="4500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sz="2200">
                <a:solidFill>
                  <a:srgbClr val="CC3300"/>
                </a:solidFill>
              </a:rPr>
              <a:t>Les réponses à la crise des prix de 2008</a:t>
            </a:r>
          </a:p>
          <a:p>
            <a:pPr>
              <a:lnSpc>
                <a:spcPct val="90000"/>
              </a:lnSpc>
            </a:pPr>
            <a:endParaRPr lang="fr-FR" sz="2200">
              <a:solidFill>
                <a:srgbClr val="CC3300"/>
              </a:solidFill>
            </a:endParaRPr>
          </a:p>
          <a:p>
            <a:pPr lvl="1">
              <a:lnSpc>
                <a:spcPct val="90000"/>
              </a:lnSpc>
            </a:pPr>
            <a:r>
              <a:rPr lang="fr-FR" sz="2000"/>
              <a:t>Le riz et le maïs au centre </a:t>
            </a:r>
            <a:r>
              <a:rPr lang="fr-FR" sz="2000" b="1"/>
              <a:t>des mesures de moyen terme</a:t>
            </a:r>
            <a:r>
              <a:rPr lang="fr-FR" sz="2000"/>
              <a:t> pour relancer la production: subvention des intrants, octroi de crédit de campagne, collecte primaire, 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fr-FR" sz="2000"/>
              <a:t> </a:t>
            </a:r>
          </a:p>
          <a:p>
            <a:pPr lvl="1">
              <a:lnSpc>
                <a:spcPct val="90000"/>
              </a:lnSpc>
            </a:pPr>
            <a:r>
              <a:rPr lang="fr-FR" sz="2000"/>
              <a:t>Des mesures d’urgence pour faciliter l’accès à l’alimentation: </a:t>
            </a:r>
          </a:p>
          <a:p>
            <a:pPr lvl="2">
              <a:lnSpc>
                <a:spcPct val="90000"/>
              </a:lnSpc>
            </a:pPr>
            <a:r>
              <a:rPr lang="fr-FR" sz="1900"/>
              <a:t>Allègement de la fiscalité sur les produits importés</a:t>
            </a:r>
          </a:p>
          <a:p>
            <a:pPr lvl="2">
              <a:lnSpc>
                <a:spcPct val="90000"/>
              </a:lnSpc>
            </a:pPr>
            <a:r>
              <a:rPr lang="fr-FR" sz="1900"/>
              <a:t>Subvention de la consommation de certains produits</a:t>
            </a:r>
          </a:p>
          <a:p>
            <a:pPr lvl="2">
              <a:lnSpc>
                <a:spcPct val="90000"/>
              </a:lnSpc>
            </a:pPr>
            <a:r>
              <a:rPr lang="fr-FR" sz="1900"/>
              <a:t>Déstockage et vente à prix modéré ou social</a:t>
            </a:r>
          </a:p>
          <a:p>
            <a:pPr lvl="2">
              <a:lnSpc>
                <a:spcPct val="90000"/>
              </a:lnSpc>
            </a:pPr>
            <a:r>
              <a:rPr lang="fr-FR" sz="1900"/>
              <a:t>Déploiement de filets sociaux</a:t>
            </a:r>
          </a:p>
          <a:p>
            <a:pPr lvl="2">
              <a:lnSpc>
                <a:spcPct val="90000"/>
              </a:lnSpc>
            </a:pPr>
            <a:r>
              <a:rPr lang="fr-FR" sz="1900"/>
              <a:t>Interdiction des exportations de céréales</a:t>
            </a:r>
          </a:p>
          <a:p>
            <a:pPr lvl="2">
              <a:lnSpc>
                <a:spcPct val="90000"/>
              </a:lnSpc>
            </a:pPr>
            <a:r>
              <a:rPr lang="fr-FR" sz="1900"/>
              <a:t>Fixation et contrôle des prix</a:t>
            </a:r>
          </a:p>
          <a:p>
            <a:pPr lvl="2">
              <a:lnSpc>
                <a:spcPct val="90000"/>
              </a:lnSpc>
            </a:pPr>
            <a:endParaRPr lang="fr-FR" sz="190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27213" cy="895350"/>
          </a:xfrm>
          <a:prstGeom prst="rect">
            <a:avLst/>
          </a:prstGeom>
          <a:noFill/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99413" y="0"/>
            <a:ext cx="1144587" cy="957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460375" y="908050"/>
            <a:ext cx="8229600" cy="509588"/>
          </a:xfrm>
        </p:spPr>
        <p:txBody>
          <a:bodyPr anchor="ctr">
            <a:normAutofit/>
          </a:bodyPr>
          <a:lstStyle/>
          <a:p>
            <a:pPr algn="ctr"/>
            <a:r>
              <a:rPr lang="fr-FR" sz="2700" b="1"/>
              <a:t>III. La réhabilitation de l’intervention publique</a:t>
            </a:r>
          </a:p>
        </p:txBody>
      </p:sp>
      <p:sp>
        <p:nvSpPr>
          <p:cNvPr id="28674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57200" y="1600200"/>
            <a:ext cx="8229600" cy="4500563"/>
          </a:xfrm>
        </p:spPr>
        <p:txBody>
          <a:bodyPr/>
          <a:lstStyle/>
          <a:p>
            <a:r>
              <a:rPr lang="fr-FR" sz="2400">
                <a:solidFill>
                  <a:srgbClr val="CC3300"/>
                </a:solidFill>
              </a:rPr>
              <a:t>Evaluation des stratégies de réponses à la crise de 2008</a:t>
            </a:r>
          </a:p>
          <a:p>
            <a:endParaRPr lang="fr-FR" sz="1600">
              <a:solidFill>
                <a:srgbClr val="CC3300"/>
              </a:solidFill>
            </a:endParaRPr>
          </a:p>
          <a:p>
            <a:pPr lvl="1"/>
            <a:r>
              <a:rPr lang="fr-FR" sz="1800"/>
              <a:t>Les mesures prises ne remettent pas en cause la forte dépendance des Etats, mais à atténuer le coût pour les consommateurs</a:t>
            </a:r>
            <a:r>
              <a:rPr lang="fr-FR" sz="2200"/>
              <a:t>, </a:t>
            </a:r>
          </a:p>
          <a:p>
            <a:pPr lvl="1"/>
            <a:endParaRPr lang="fr-FR" sz="1600"/>
          </a:p>
          <a:p>
            <a:pPr lvl="1"/>
            <a:r>
              <a:rPr lang="fr-FR" sz="1800"/>
              <a:t>Elles se sont révélées très coûteuses pour les budgets publics,</a:t>
            </a:r>
          </a:p>
          <a:p>
            <a:pPr lvl="1"/>
            <a:endParaRPr lang="fr-FR" sz="1400"/>
          </a:p>
          <a:p>
            <a:pPr lvl="1"/>
            <a:r>
              <a:rPr lang="fr-FR" sz="1800"/>
              <a:t>La cohérence entre ces mesures et les  orientations des politiques nationales et régionales est très faible, voire contradictoire dans certains cas,</a:t>
            </a:r>
          </a:p>
          <a:p>
            <a:pPr lvl="1"/>
            <a:endParaRPr lang="fr-FR" sz="1200"/>
          </a:p>
          <a:p>
            <a:pPr lvl="1"/>
            <a:r>
              <a:rPr lang="fr-FR" sz="1800"/>
              <a:t> des mesures efficaces dans le court terme, mais difficilement reproductible dans le long terme</a:t>
            </a:r>
          </a:p>
          <a:p>
            <a:pPr lvl="1"/>
            <a:endParaRPr lang="fr-FR" sz="2200"/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27213" cy="895350"/>
          </a:xfrm>
          <a:prstGeom prst="rect">
            <a:avLst/>
          </a:prstGeom>
          <a:noFill/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99413" y="0"/>
            <a:ext cx="1144587" cy="957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460375" y="908050"/>
            <a:ext cx="8229600" cy="509588"/>
          </a:xfrm>
        </p:spPr>
        <p:txBody>
          <a:bodyPr anchor="ctr">
            <a:normAutofit/>
          </a:bodyPr>
          <a:lstStyle/>
          <a:p>
            <a:pPr algn="ctr"/>
            <a:r>
              <a:rPr lang="fr-FR" sz="2700" b="1"/>
              <a:t>III. La réhabilitation de l’intervention publique</a:t>
            </a:r>
          </a:p>
        </p:txBody>
      </p:sp>
      <p:sp>
        <p:nvSpPr>
          <p:cNvPr id="30722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57200" y="1600200"/>
            <a:ext cx="8229600" cy="4500563"/>
          </a:xfrm>
        </p:spPr>
        <p:txBody>
          <a:bodyPr/>
          <a:lstStyle/>
          <a:p>
            <a:r>
              <a:rPr lang="fr-FR" sz="2200">
                <a:solidFill>
                  <a:srgbClr val="CC3300"/>
                </a:solidFill>
              </a:rPr>
              <a:t>Quatre leçons majeures tirées de la crise des prix de 2008:</a:t>
            </a:r>
          </a:p>
          <a:p>
            <a:endParaRPr lang="fr-FR" sz="1200">
              <a:solidFill>
                <a:srgbClr val="CC3300"/>
              </a:solidFill>
            </a:endParaRPr>
          </a:p>
          <a:p>
            <a:pPr lvl="1"/>
            <a:r>
              <a:rPr lang="fr-FR" sz="2000"/>
              <a:t>Les enjeux agricoles et alimentaires sont désormais au cœur de l’agenda des décideurs publics,</a:t>
            </a:r>
          </a:p>
          <a:p>
            <a:pPr lvl="1"/>
            <a:endParaRPr lang="fr-FR" sz="1200"/>
          </a:p>
          <a:p>
            <a:pPr lvl="1"/>
            <a:r>
              <a:rPr lang="fr-FR" sz="2000"/>
              <a:t>L’agriculture ne peut plus se passer d’une politique interventionniste ou de régulation, mais ses modalités restent largement à définir (responsabilités Etats, OP, autres acteurs)</a:t>
            </a:r>
          </a:p>
          <a:p>
            <a:pPr lvl="1"/>
            <a:endParaRPr lang="fr-FR" sz="1000"/>
          </a:p>
          <a:p>
            <a:pPr lvl="1"/>
            <a:r>
              <a:rPr lang="fr-FR" sz="2000"/>
              <a:t>Persistance de la difficulté des politiques à combiner les intérêts des consommateurs et des producteurs,</a:t>
            </a:r>
          </a:p>
          <a:p>
            <a:pPr lvl="1"/>
            <a:endParaRPr lang="fr-FR" sz="900"/>
          </a:p>
          <a:p>
            <a:pPr lvl="1"/>
            <a:r>
              <a:rPr lang="fr-FR" sz="2000"/>
              <a:t>Les politiques agricoles régionales sortent plus crédibilisées. </a:t>
            </a:r>
          </a:p>
          <a:p>
            <a:pPr lvl="1"/>
            <a:endParaRPr lang="fr-FR" sz="2000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27213" cy="895350"/>
          </a:xfrm>
          <a:prstGeom prst="rect">
            <a:avLst/>
          </a:prstGeom>
          <a:noFill/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99413" y="0"/>
            <a:ext cx="1144587" cy="957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iveau">
  <a:themeElements>
    <a:clrScheme name="Niveau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Niveau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iveau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veau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veau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694</TotalTime>
  <Words>997</Words>
  <Application>Microsoft Office PowerPoint</Application>
  <PresentationFormat>Affichage à l'écran (4:3)</PresentationFormat>
  <Paragraphs>178</Paragraphs>
  <Slides>16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Modèle de conception</vt:lpstr>
      </vt:variant>
      <vt:variant>
        <vt:i4>7</vt:i4>
      </vt:variant>
      <vt:variant>
        <vt:lpstr>Titres des diapositives</vt:lpstr>
      </vt:variant>
      <vt:variant>
        <vt:i4>16</vt:i4>
      </vt:variant>
    </vt:vector>
  </HeadingPairs>
  <TitlesOfParts>
    <vt:vector size="31" baseType="lpstr">
      <vt:lpstr>Tw Cen MT</vt:lpstr>
      <vt:lpstr>Arial</vt:lpstr>
      <vt:lpstr>Wingdings</vt:lpstr>
      <vt:lpstr>Wingdings 2</vt:lpstr>
      <vt:lpstr>Calibri</vt:lpstr>
      <vt:lpstr>Garamond</vt:lpstr>
      <vt:lpstr>Times New Roman</vt:lpstr>
      <vt:lpstr>Verdana</vt:lpstr>
      <vt:lpstr>Médian</vt:lpstr>
      <vt:lpstr>Médian</vt:lpstr>
      <vt:lpstr>Médian</vt:lpstr>
      <vt:lpstr>Médian</vt:lpstr>
      <vt:lpstr>Médian</vt:lpstr>
      <vt:lpstr>Médian</vt:lpstr>
      <vt:lpstr>Niveau</vt:lpstr>
      <vt:lpstr>Le développement des filières céréalières en Afrique de l’Ouest  2ème cadrage général  Les enjeux liés aux politiques céréalières en Afrique de l’Ouest  </vt:lpstr>
      <vt:lpstr> Plan de la présentation </vt:lpstr>
      <vt:lpstr>1. Le contexte </vt:lpstr>
      <vt:lpstr>II- Rétrospective des politiques céréalières</vt:lpstr>
      <vt:lpstr>II- Rétrospective des politiques céréalières</vt:lpstr>
      <vt:lpstr>III. La réhabilitation de l’intervention publique</vt:lpstr>
      <vt:lpstr>III. La réhabilitation de l’intervention publique</vt:lpstr>
      <vt:lpstr>III. La réhabilitation de l’intervention publique</vt:lpstr>
      <vt:lpstr>III. La réhabilitation de l’intervention publique</vt:lpstr>
      <vt:lpstr>IV. Les perspectives au regard des politiques en cours</vt:lpstr>
      <vt:lpstr>IV. Les perspectives au regard des politiques en cours</vt:lpstr>
      <vt:lpstr>IV. Les perspectives au regard des politiques en cours</vt:lpstr>
      <vt:lpstr>IV. Les perspectives au regard des politiques en cours </vt:lpstr>
      <vt:lpstr>V. Les positions et les initiatives des OP et des OSC</vt:lpstr>
      <vt:lpstr>V. Les défis majeurs pour les OP et les OSC</vt:lpstr>
      <vt:lpstr>Diapositive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enjeux liés aux politiques céréalières en Afrique de l’Ouest</dc:title>
  <dc:creator>sobigo</dc:creator>
  <cp:lastModifiedBy>Roger Blein</cp:lastModifiedBy>
  <cp:revision>55</cp:revision>
  <dcterms:created xsi:type="dcterms:W3CDTF">2010-11-20T15:33:00Z</dcterms:created>
  <dcterms:modified xsi:type="dcterms:W3CDTF">2010-11-22T16:55:58Z</dcterms:modified>
</cp:coreProperties>
</file>